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5"/>
  </p:notesMasterIdLst>
  <p:handoutMasterIdLst>
    <p:handoutMasterId r:id="rId46"/>
  </p:handoutMasterIdLst>
  <p:sldIdLst>
    <p:sldId id="257" r:id="rId2"/>
    <p:sldId id="285" r:id="rId3"/>
    <p:sldId id="865" r:id="rId4"/>
    <p:sldId id="866" r:id="rId5"/>
    <p:sldId id="287" r:id="rId6"/>
    <p:sldId id="867" r:id="rId7"/>
    <p:sldId id="909" r:id="rId8"/>
    <p:sldId id="868" r:id="rId9"/>
    <p:sldId id="908" r:id="rId10"/>
    <p:sldId id="910" r:id="rId11"/>
    <p:sldId id="870" r:id="rId12"/>
    <p:sldId id="919" r:id="rId13"/>
    <p:sldId id="876" r:id="rId14"/>
    <p:sldId id="877" r:id="rId15"/>
    <p:sldId id="264" r:id="rId16"/>
    <p:sldId id="971" r:id="rId17"/>
    <p:sldId id="957" r:id="rId18"/>
    <p:sldId id="958" r:id="rId19"/>
    <p:sldId id="455" r:id="rId20"/>
    <p:sldId id="880" r:id="rId21"/>
    <p:sldId id="879" r:id="rId22"/>
    <p:sldId id="946" r:id="rId23"/>
    <p:sldId id="858" r:id="rId24"/>
    <p:sldId id="454" r:id="rId25"/>
    <p:sldId id="456" r:id="rId26"/>
    <p:sldId id="947" r:id="rId27"/>
    <p:sldId id="960" r:id="rId28"/>
    <p:sldId id="886" r:id="rId29"/>
    <p:sldId id="968" r:id="rId30"/>
    <p:sldId id="969" r:id="rId31"/>
    <p:sldId id="874" r:id="rId32"/>
    <p:sldId id="920" r:id="rId33"/>
    <p:sldId id="967" r:id="rId34"/>
    <p:sldId id="945" r:id="rId35"/>
    <p:sldId id="944" r:id="rId36"/>
    <p:sldId id="295" r:id="rId37"/>
    <p:sldId id="856" r:id="rId38"/>
    <p:sldId id="857" r:id="rId39"/>
    <p:sldId id="281" r:id="rId40"/>
    <p:sldId id="961" r:id="rId41"/>
    <p:sldId id="962" r:id="rId42"/>
    <p:sldId id="970" r:id="rId43"/>
    <p:sldId id="875" r:id="rId44"/>
  </p:sldIdLst>
  <p:sldSz cx="24377650" cy="13716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p15:clr>
            <a:srgbClr val="A4A3A4"/>
          </p15:clr>
        </p15:guide>
        <p15:guide id="2" pos="7678">
          <p15:clr>
            <a:srgbClr val="A4A3A4"/>
          </p15:clr>
        </p15:guide>
      </p15:sldGuideLst>
    </p:ext>
    <p:ext uri="{2D200454-40CA-4A62-9FC3-DE9A4176ACB9}">
      <p15:notesGuideLst xmlns:p15="http://schemas.microsoft.com/office/powerpoint/2012/main">
        <p15:guide id="1" orient="horz" pos="2957" userDrawn="1">
          <p15:clr>
            <a:srgbClr val="A4A3A4"/>
          </p15:clr>
        </p15:guide>
        <p15:guide id="2" pos="223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hard Kane"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ED"/>
    <a:srgbClr val="1A658A"/>
    <a:srgbClr val="2486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8951" autoAdjust="0"/>
  </p:normalViewPr>
  <p:slideViewPr>
    <p:cSldViewPr snapToGrid="0">
      <p:cViewPr varScale="1">
        <p:scale>
          <a:sx n="72" d="100"/>
          <a:sy n="72" d="100"/>
        </p:scale>
        <p:origin x="93" y="624"/>
      </p:cViewPr>
      <p:guideLst>
        <p:guide orient="horz" pos="4320"/>
        <p:guide pos="7678"/>
      </p:guideLst>
    </p:cSldViewPr>
  </p:slideViewPr>
  <p:outlineViewPr>
    <p:cViewPr>
      <p:scale>
        <a:sx n="33" d="100"/>
        <a:sy n="33" d="100"/>
      </p:scale>
      <p:origin x="0" y="156"/>
    </p:cViewPr>
  </p:outlineViewPr>
  <p:notesTextViewPr>
    <p:cViewPr>
      <p:scale>
        <a:sx n="1" d="1"/>
        <a:sy n="1" d="1"/>
      </p:scale>
      <p:origin x="0" y="0"/>
    </p:cViewPr>
  </p:notesTextViewPr>
  <p:sorterViewPr>
    <p:cViewPr>
      <p:scale>
        <a:sx n="87" d="100"/>
        <a:sy n="87" d="100"/>
      </p:scale>
      <p:origin x="0" y="-4392"/>
    </p:cViewPr>
  </p:sorterViewPr>
  <p:notesViewPr>
    <p:cSldViewPr snapToGrid="0">
      <p:cViewPr varScale="1">
        <p:scale>
          <a:sx n="54" d="100"/>
          <a:sy n="54" d="100"/>
        </p:scale>
        <p:origin x="-2844" y="-90"/>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87648069749283E-2"/>
          <c:y val="3.6088790739736129E-2"/>
          <c:w val="0.90705876046839384"/>
          <c:h val="0.81534050045374118"/>
        </c:manualLayout>
      </c:layout>
      <c:barChart>
        <c:barDir val="col"/>
        <c:grouping val="clustered"/>
        <c:varyColors val="0"/>
        <c:ser>
          <c:idx val="0"/>
          <c:order val="0"/>
          <c:tx>
            <c:strRef>
              <c:f>Sheet1!$B$1</c:f>
              <c:strCache>
                <c:ptCount val="1"/>
                <c:pt idx="0">
                  <c:v>Previous Plan</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General</c:formatCode>
                <c:ptCount val="6"/>
                <c:pt idx="0">
                  <c:v>2020</c:v>
                </c:pt>
                <c:pt idx="1">
                  <c:v>2021</c:v>
                </c:pt>
                <c:pt idx="2">
                  <c:v>2022</c:v>
                </c:pt>
                <c:pt idx="3">
                  <c:v>2023</c:v>
                </c:pt>
                <c:pt idx="4">
                  <c:v>2024</c:v>
                </c:pt>
                <c:pt idx="5">
                  <c:v>2025</c:v>
                </c:pt>
              </c:numCache>
            </c:numRef>
          </c:cat>
          <c:val>
            <c:numRef>
              <c:f>Sheet1!$B$2:$B$7</c:f>
              <c:numCache>
                <c:formatCode>General</c:formatCode>
                <c:ptCount val="6"/>
                <c:pt idx="0">
                  <c:v>6</c:v>
                </c:pt>
                <c:pt idx="1">
                  <c:v>12</c:v>
                </c:pt>
                <c:pt idx="2">
                  <c:v>28</c:v>
                </c:pt>
                <c:pt idx="3">
                  <c:v>48</c:v>
                </c:pt>
                <c:pt idx="4">
                  <c:v>48</c:v>
                </c:pt>
                <c:pt idx="5">
                  <c:v>48</c:v>
                </c:pt>
              </c:numCache>
            </c:numRef>
          </c:val>
          <c:extLst>
            <c:ext xmlns:c16="http://schemas.microsoft.com/office/drawing/2014/chart" uri="{C3380CC4-5D6E-409C-BE32-E72D297353CC}">
              <c16:uniqueId val="{00000000-8B99-4B15-B4DB-978FF6ED6866}"/>
            </c:ext>
          </c:extLst>
        </c:ser>
        <c:ser>
          <c:idx val="1"/>
          <c:order val="1"/>
          <c:tx>
            <c:strRef>
              <c:f>Sheet1!$C$1</c:f>
              <c:strCache>
                <c:ptCount val="1"/>
                <c:pt idx="0">
                  <c:v>Updated Plan</c:v>
                </c:pt>
              </c:strCache>
            </c:strRef>
          </c:tx>
          <c:spPr>
            <a:solidFill>
              <a:srgbClr val="B3DD9A"/>
            </a:solidFill>
            <a:ln>
              <a:solidFill>
                <a:srgbClr val="B3DD9A"/>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General</c:formatCode>
                <c:ptCount val="6"/>
                <c:pt idx="0">
                  <c:v>2020</c:v>
                </c:pt>
                <c:pt idx="1">
                  <c:v>2021</c:v>
                </c:pt>
                <c:pt idx="2">
                  <c:v>2022</c:v>
                </c:pt>
                <c:pt idx="3">
                  <c:v>2023</c:v>
                </c:pt>
                <c:pt idx="4">
                  <c:v>2024</c:v>
                </c:pt>
                <c:pt idx="5">
                  <c:v>2025</c:v>
                </c:pt>
              </c:numCache>
            </c:numRef>
          </c:cat>
          <c:val>
            <c:numRef>
              <c:f>Sheet1!$C$2:$C$7</c:f>
              <c:numCache>
                <c:formatCode>General</c:formatCode>
                <c:ptCount val="6"/>
                <c:pt idx="0">
                  <c:v>6</c:v>
                </c:pt>
                <c:pt idx="1">
                  <c:v>21</c:v>
                </c:pt>
                <c:pt idx="2">
                  <c:v>39</c:v>
                </c:pt>
                <c:pt idx="3">
                  <c:v>57</c:v>
                </c:pt>
                <c:pt idx="4">
                  <c:v>72</c:v>
                </c:pt>
                <c:pt idx="5">
                  <c:v>72</c:v>
                </c:pt>
              </c:numCache>
            </c:numRef>
          </c:val>
          <c:extLst>
            <c:ext xmlns:c16="http://schemas.microsoft.com/office/drawing/2014/chart" uri="{C3380CC4-5D6E-409C-BE32-E72D297353CC}">
              <c16:uniqueId val="{00000001-8B99-4B15-B4DB-978FF6ED6866}"/>
            </c:ext>
          </c:extLst>
        </c:ser>
        <c:dLbls>
          <c:showLegendKey val="0"/>
          <c:showVal val="0"/>
          <c:showCatName val="0"/>
          <c:showSerName val="0"/>
          <c:showPercent val="0"/>
          <c:showBubbleSize val="0"/>
        </c:dLbls>
        <c:gapWidth val="219"/>
        <c:overlap val="-27"/>
        <c:axId val="161739247"/>
        <c:axId val="102222015"/>
      </c:barChart>
      <c:catAx>
        <c:axId val="161739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bg1">
                    <a:lumMod val="50000"/>
                  </a:schemeClr>
                </a:solidFill>
                <a:latin typeface="+mn-lt"/>
                <a:ea typeface="+mn-ea"/>
                <a:cs typeface="+mn-cs"/>
              </a:defRPr>
            </a:pPr>
            <a:endParaRPr lang="en-US"/>
          </a:p>
        </c:txPr>
        <c:crossAx val="102222015"/>
        <c:crosses val="autoZero"/>
        <c:auto val="1"/>
        <c:lblAlgn val="ctr"/>
        <c:lblOffset val="100"/>
        <c:noMultiLvlLbl val="0"/>
      </c:catAx>
      <c:valAx>
        <c:axId val="10222201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400" b="0" i="0" u="none" strike="noStrike" kern="1200" baseline="0">
                    <a:solidFill>
                      <a:schemeClr val="bg1">
                        <a:lumMod val="50000"/>
                      </a:schemeClr>
                    </a:solidFill>
                    <a:latin typeface="+mn-lt"/>
                    <a:ea typeface="+mn-ea"/>
                    <a:cs typeface="+mn-cs"/>
                  </a:defRPr>
                </a:pPr>
                <a:r>
                  <a:rPr lang="en-US" sz="2400" dirty="0">
                    <a:solidFill>
                      <a:schemeClr val="bg1">
                        <a:lumMod val="50000"/>
                      </a:schemeClr>
                    </a:solidFill>
                  </a:rPr>
                  <a:t>Cumulative</a:t>
                </a:r>
                <a:r>
                  <a:rPr lang="en-US" sz="2400" baseline="0" dirty="0">
                    <a:solidFill>
                      <a:schemeClr val="bg1">
                        <a:lumMod val="50000"/>
                      </a:schemeClr>
                    </a:solidFill>
                  </a:rPr>
                  <a:t> Aircraft Count </a:t>
                </a:r>
                <a:endParaRPr lang="en-US" sz="2400" dirty="0">
                  <a:solidFill>
                    <a:schemeClr val="bg1">
                      <a:lumMod val="50000"/>
                    </a:schemeClr>
                  </a:solidFill>
                </a:endParaRPr>
              </a:p>
            </c:rich>
          </c:tx>
          <c:layout>
            <c:manualLayout>
              <c:xMode val="edge"/>
              <c:yMode val="edge"/>
              <c:x val="9.1497807582848392E-3"/>
              <c:y val="0.23612237100327152"/>
            </c:manualLayout>
          </c:layout>
          <c:overlay val="0"/>
          <c:spPr>
            <a:noFill/>
            <a:ln>
              <a:noFill/>
            </a:ln>
            <a:effectLst/>
          </c:spPr>
          <c:txPr>
            <a:bodyPr rot="-5400000" spcFirstLastPara="1" vertOverflow="ellipsis" vert="horz" wrap="square" anchor="ctr" anchorCtr="1"/>
            <a:lstStyle/>
            <a:p>
              <a:pPr>
                <a:defRPr sz="2400" b="0" i="0" u="none" strike="noStrike" kern="1200" baseline="0">
                  <a:solidFill>
                    <a:schemeClr val="bg1">
                      <a:lumMod val="50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61739247"/>
        <c:crosses val="autoZero"/>
        <c:crossBetween val="between"/>
      </c:valAx>
      <c:spPr>
        <a:noFill/>
        <a:ln>
          <a:noFill/>
        </a:ln>
        <a:effectLst/>
      </c:spPr>
    </c:plotArea>
    <c:legend>
      <c:legendPos val="b"/>
      <c:layout>
        <c:manualLayout>
          <c:xMode val="edge"/>
          <c:yMode val="edge"/>
          <c:x val="0.31261112120548867"/>
          <c:y val="0.94391727842614015"/>
          <c:w val="0.37111777324019096"/>
          <c:h val="5.6082721573859878E-2"/>
        </c:manualLayout>
      </c:layout>
      <c:overlay val="0"/>
      <c:spPr>
        <a:noFill/>
        <a:ln>
          <a:noFill/>
        </a:ln>
        <a:effectLst/>
      </c:spPr>
      <c:txPr>
        <a:bodyPr rot="0" spcFirstLastPara="1" vertOverflow="ellipsis" vert="horz" wrap="square" anchor="ctr" anchorCtr="1"/>
        <a:lstStyle/>
        <a:p>
          <a:pPr>
            <a:defRPr sz="2400" b="0" i="0" u="none" strike="noStrike" kern="1200" baseline="0">
              <a:solidFill>
                <a:schemeClr val="bg1">
                  <a:lumMod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40253194428572"/>
          <c:y val="2.9732518027781825E-2"/>
          <c:w val="0.86062321570594758"/>
          <c:h val="0.83617698963862941"/>
        </c:manualLayout>
      </c:layout>
      <c:barChart>
        <c:barDir val="col"/>
        <c:grouping val="clustered"/>
        <c:varyColors val="0"/>
        <c:ser>
          <c:idx val="0"/>
          <c:order val="0"/>
          <c:tx>
            <c:strRef>
              <c:f>Sheet1!$B$1</c:f>
              <c:strCache>
                <c:ptCount val="1"/>
                <c:pt idx="0">
                  <c:v>Number of Aircrafts</c:v>
                </c:pt>
              </c:strCache>
            </c:strRef>
          </c:tx>
          <c:spPr>
            <a:solidFill>
              <a:srgbClr val="35B54D"/>
            </a:solidFill>
            <a:ln>
              <a:noFill/>
            </a:ln>
            <a:effectLst/>
          </c:spPr>
          <c:invertIfNegative val="0"/>
          <c:dPt>
            <c:idx val="1"/>
            <c:invertIfNegative val="0"/>
            <c:bubble3D val="0"/>
            <c:spPr>
              <a:solidFill>
                <a:srgbClr val="35B54D"/>
              </a:solidFill>
              <a:ln w="0">
                <a:solidFill>
                  <a:schemeClr val="bg1">
                    <a:lumMod val="85000"/>
                  </a:schemeClr>
                </a:solidFill>
              </a:ln>
              <a:effectLst/>
            </c:spPr>
            <c:extLst>
              <c:ext xmlns:c16="http://schemas.microsoft.com/office/drawing/2014/chart" uri="{C3380CC4-5D6E-409C-BE32-E72D297353CC}">
                <c16:uniqueId val="{00000003-6BCD-4EB7-84E2-C241FA2B09B2}"/>
              </c:ext>
            </c:extLst>
          </c:dPt>
          <c:dLbls>
            <c:dLbl>
              <c:idx val="0"/>
              <c:tx>
                <c:rich>
                  <a:bodyPr/>
                  <a:lstStyle/>
                  <a:p>
                    <a:r>
                      <a:rPr lang="en-US" dirty="0"/>
                      <a:t>11%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6BCD-4EB7-84E2-C241FA2B09B2}"/>
                </c:ext>
              </c:extLst>
            </c:dLbl>
            <c:dLbl>
              <c:idx val="1"/>
              <c:tx>
                <c:rich>
                  <a:bodyPr/>
                  <a:lstStyle/>
                  <a:p>
                    <a:r>
                      <a:rPr lang="en-US"/>
                      <a:t>20%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6BCD-4EB7-84E2-C241FA2B09B2}"/>
                </c:ext>
              </c:extLst>
            </c:dLbl>
            <c:dLbl>
              <c:idx val="2"/>
              <c:tx>
                <c:rich>
                  <a:bodyPr/>
                  <a:lstStyle/>
                  <a:p>
                    <a:r>
                      <a:rPr lang="en-US"/>
                      <a:t>35%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6BCD-4EB7-84E2-C241FA2B09B2}"/>
                </c:ext>
              </c:extLst>
            </c:dLbl>
            <c:dLbl>
              <c:idx val="3"/>
              <c:tx>
                <c:rich>
                  <a:bodyPr/>
                  <a:lstStyle/>
                  <a:p>
                    <a:r>
                      <a:rPr lang="en-US"/>
                      <a:t>40%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6BCD-4EB7-84E2-C241FA2B09B2}"/>
                </c:ext>
              </c:extLst>
            </c:dLbl>
            <c:dLbl>
              <c:idx val="4"/>
              <c:tx>
                <c:rich>
                  <a:bodyPr/>
                  <a:lstStyle/>
                  <a:p>
                    <a:r>
                      <a:rPr lang="en-US"/>
                      <a:t>46%</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6BCD-4EB7-84E2-C241FA2B09B2}"/>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6</c:v>
                </c:pt>
                <c:pt idx="1">
                  <c:v>15</c:v>
                </c:pt>
                <c:pt idx="2">
                  <c:v>25</c:v>
                </c:pt>
                <c:pt idx="3">
                  <c:v>50</c:v>
                </c:pt>
                <c:pt idx="4">
                  <c:v>100</c:v>
                </c:pt>
              </c:numCache>
            </c:numRef>
          </c:cat>
          <c:val>
            <c:numRef>
              <c:f>Sheet1!$B$2:$B$6</c:f>
              <c:numCache>
                <c:formatCode>"$"#,##0_);[Red]\("$"#,##0\)</c:formatCode>
                <c:ptCount val="5"/>
                <c:pt idx="0" formatCode="&quot;$&quot;#,##0.00_);[Red]\(&quot;$&quot;#,##0.00\)">
                  <c:v>4.5</c:v>
                </c:pt>
                <c:pt idx="1">
                  <c:v>11</c:v>
                </c:pt>
                <c:pt idx="2">
                  <c:v>32</c:v>
                </c:pt>
                <c:pt idx="3">
                  <c:v>70</c:v>
                </c:pt>
                <c:pt idx="4">
                  <c:v>165</c:v>
                </c:pt>
              </c:numCache>
            </c:numRef>
          </c:val>
          <c:extLst>
            <c:ext xmlns:c16="http://schemas.microsoft.com/office/drawing/2014/chart" uri="{C3380CC4-5D6E-409C-BE32-E72D297353CC}">
              <c16:uniqueId val="{00000000-6BCD-4EB7-84E2-C241FA2B09B2}"/>
            </c:ext>
          </c:extLst>
        </c:ser>
        <c:dLbls>
          <c:showLegendKey val="0"/>
          <c:showVal val="0"/>
          <c:showCatName val="0"/>
          <c:showSerName val="0"/>
          <c:showPercent val="0"/>
          <c:showBubbleSize val="0"/>
        </c:dLbls>
        <c:gapWidth val="219"/>
        <c:overlap val="-27"/>
        <c:axId val="1003040031"/>
        <c:axId val="471490879"/>
      </c:barChart>
      <c:catAx>
        <c:axId val="1003040031"/>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200" i="1" dirty="0"/>
                  <a:t>Number of Aircrafts</a:t>
                </a:r>
                <a:endParaRPr lang="en-US" i="1" dirty="0"/>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71490879"/>
        <c:crosses val="autoZero"/>
        <c:auto val="1"/>
        <c:lblAlgn val="ctr"/>
        <c:lblOffset val="100"/>
        <c:noMultiLvlLbl val="0"/>
      </c:catAx>
      <c:valAx>
        <c:axId val="471490879"/>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030400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85000"/>
        </a:schemeClr>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6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0" tIns="47110" rIns="94220" bIns="47110" rtlCol="0"/>
          <a:lstStyle>
            <a:lvl1pPr algn="l">
              <a:defRPr sz="1200"/>
            </a:lvl1pPr>
          </a:lstStyle>
          <a:p>
            <a:endParaRPr lang="en-US" dirty="0"/>
          </a:p>
        </p:txBody>
      </p:sp>
      <p:sp>
        <p:nvSpPr>
          <p:cNvPr id="3" name="Date Placeholder 2"/>
          <p:cNvSpPr>
            <a:spLocks noGrp="1"/>
          </p:cNvSpPr>
          <p:nvPr>
            <p:ph type="dt" sz="quarter" idx="1"/>
          </p:nvPr>
        </p:nvSpPr>
        <p:spPr>
          <a:xfrm>
            <a:off x="4023093" y="0"/>
            <a:ext cx="3077739" cy="469424"/>
          </a:xfrm>
          <a:prstGeom prst="rect">
            <a:avLst/>
          </a:prstGeom>
        </p:spPr>
        <p:txBody>
          <a:bodyPr vert="horz" lIns="94220" tIns="47110" rIns="94220" bIns="47110" rtlCol="0"/>
          <a:lstStyle>
            <a:lvl1pPr algn="r">
              <a:defRPr sz="1200"/>
            </a:lvl1pPr>
          </a:lstStyle>
          <a:p>
            <a:fld id="{2B9F36EF-045A-4128-88C8-FB935D7B8CA0}" type="datetimeFigureOut">
              <a:rPr lang="en-US" smtClean="0"/>
              <a:t>8/4/2020</a:t>
            </a:fld>
            <a:endParaRPr lang="en-US" dirty="0"/>
          </a:p>
        </p:txBody>
      </p:sp>
      <p:sp>
        <p:nvSpPr>
          <p:cNvPr id="4" name="Footer Placeholder 3"/>
          <p:cNvSpPr>
            <a:spLocks noGrp="1"/>
          </p:cNvSpPr>
          <p:nvPr>
            <p:ph type="ftr" sz="quarter" idx="2"/>
          </p:nvPr>
        </p:nvSpPr>
        <p:spPr>
          <a:xfrm>
            <a:off x="0" y="8917422"/>
            <a:ext cx="3077739" cy="469424"/>
          </a:xfrm>
          <a:prstGeom prst="rect">
            <a:avLst/>
          </a:prstGeom>
        </p:spPr>
        <p:txBody>
          <a:bodyPr vert="horz" lIns="94220" tIns="47110" rIns="94220" bIns="4711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23093" y="8917422"/>
            <a:ext cx="3077739" cy="469424"/>
          </a:xfrm>
          <a:prstGeom prst="rect">
            <a:avLst/>
          </a:prstGeom>
        </p:spPr>
        <p:txBody>
          <a:bodyPr vert="horz" lIns="94220" tIns="47110" rIns="94220" bIns="47110" rtlCol="0" anchor="b"/>
          <a:lstStyle>
            <a:lvl1pPr algn="r">
              <a:defRPr sz="1200"/>
            </a:lvl1pPr>
          </a:lstStyle>
          <a:p>
            <a:fld id="{A1E4A77E-7795-4530-A733-F2AE410047AC}" type="slidenum">
              <a:rPr lang="en-US" smtClean="0"/>
              <a:t>‹#›</a:t>
            </a:fld>
            <a:endParaRPr lang="en-US" dirty="0"/>
          </a:p>
        </p:txBody>
      </p:sp>
    </p:spTree>
    <p:extLst>
      <p:ext uri="{BB962C8B-B14F-4D97-AF65-F5344CB8AC3E}">
        <p14:creationId xmlns:p14="http://schemas.microsoft.com/office/powerpoint/2010/main" val="31320046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7739" cy="471054"/>
          </a:xfrm>
          <a:prstGeom prst="rect">
            <a:avLst/>
          </a:prstGeom>
        </p:spPr>
        <p:txBody>
          <a:bodyPr vert="horz" lIns="94220" tIns="47110" rIns="94220" bIns="47110" rtlCol="0"/>
          <a:lstStyle>
            <a:lvl1pPr algn="l">
              <a:defRPr sz="1200"/>
            </a:lvl1pPr>
          </a:lstStyle>
          <a:p>
            <a:endParaRPr lang="en-US" dirty="0"/>
          </a:p>
        </p:txBody>
      </p:sp>
      <p:sp>
        <p:nvSpPr>
          <p:cNvPr id="3" name="Date Placeholder 2"/>
          <p:cNvSpPr>
            <a:spLocks noGrp="1"/>
          </p:cNvSpPr>
          <p:nvPr>
            <p:ph type="dt" idx="1"/>
          </p:nvPr>
        </p:nvSpPr>
        <p:spPr>
          <a:xfrm>
            <a:off x="4023093" y="1"/>
            <a:ext cx="3077739" cy="471054"/>
          </a:xfrm>
          <a:prstGeom prst="rect">
            <a:avLst/>
          </a:prstGeom>
        </p:spPr>
        <p:txBody>
          <a:bodyPr vert="horz" lIns="94220" tIns="47110" rIns="94220" bIns="47110" rtlCol="0"/>
          <a:lstStyle>
            <a:lvl1pPr algn="r">
              <a:defRPr sz="1200"/>
            </a:lvl1pPr>
          </a:lstStyle>
          <a:p>
            <a:fld id="{386ECEDD-3BD4-4C3E-B823-475923AE3895}" type="datetimeFigureOut">
              <a:rPr lang="en-US" smtClean="0"/>
              <a:t>8/4/2020</a:t>
            </a:fld>
            <a:endParaRPr lang="en-US" dirty="0"/>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0" tIns="47110" rIns="94220" bIns="47110" rtlCol="0" anchor="ctr"/>
          <a:lstStyle/>
          <a:p>
            <a:endParaRPr lang="en-US" dirty="0"/>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0" tIns="47110" rIns="94220" bIns="4711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3"/>
            <a:ext cx="3077739" cy="471053"/>
          </a:xfrm>
          <a:prstGeom prst="rect">
            <a:avLst/>
          </a:prstGeom>
        </p:spPr>
        <p:txBody>
          <a:bodyPr vert="horz" lIns="94220" tIns="47110" rIns="94220" bIns="47110"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3" y="8917423"/>
            <a:ext cx="3077739" cy="471053"/>
          </a:xfrm>
          <a:prstGeom prst="rect">
            <a:avLst/>
          </a:prstGeom>
        </p:spPr>
        <p:txBody>
          <a:bodyPr vert="horz" lIns="94220" tIns="47110" rIns="94220" bIns="47110" rtlCol="0" anchor="b"/>
          <a:lstStyle>
            <a:lvl1pPr algn="r">
              <a:defRPr sz="1200"/>
            </a:lvl1pPr>
          </a:lstStyle>
          <a:p>
            <a:fld id="{8F06452B-B6B8-4D1A-A5DB-EC63412EC8C4}" type="slidenum">
              <a:rPr lang="en-US" smtClean="0"/>
              <a:t>‹#›</a:t>
            </a:fld>
            <a:endParaRPr lang="en-US" dirty="0"/>
          </a:p>
        </p:txBody>
      </p:sp>
    </p:spTree>
    <p:extLst>
      <p:ext uri="{BB962C8B-B14F-4D97-AF65-F5344CB8AC3E}">
        <p14:creationId xmlns:p14="http://schemas.microsoft.com/office/powerpoint/2010/main" val="3966681514"/>
      </p:ext>
    </p:extLst>
  </p:cSld>
  <p:clrMap bg1="lt1" tx1="dk1" bg2="lt2" tx2="dk2" accent1="accent1" accent2="accent2" accent3="accent3" accent4="accent4" accent5="accent5" accent6="accent6" hlink="hlink" folHlink="folHlink"/>
  <p:notesStyle>
    <a:lvl1pPr marL="0" algn="l" defTabSz="1828434" rtl="0" eaLnBrk="1" latinLnBrk="0" hangingPunct="1">
      <a:defRPr sz="2400" kern="1200">
        <a:solidFill>
          <a:schemeClr val="tx1"/>
        </a:solidFill>
        <a:latin typeface="+mn-lt"/>
        <a:ea typeface="+mn-ea"/>
        <a:cs typeface="+mn-cs"/>
      </a:defRPr>
    </a:lvl1pPr>
    <a:lvl2pPr marL="914217" algn="l" defTabSz="1828434" rtl="0" eaLnBrk="1" latinLnBrk="0" hangingPunct="1">
      <a:defRPr sz="2400" kern="1200">
        <a:solidFill>
          <a:schemeClr val="tx1"/>
        </a:solidFill>
        <a:latin typeface="+mn-lt"/>
        <a:ea typeface="+mn-ea"/>
        <a:cs typeface="+mn-cs"/>
      </a:defRPr>
    </a:lvl2pPr>
    <a:lvl3pPr marL="1828434" algn="l" defTabSz="1828434" rtl="0" eaLnBrk="1" latinLnBrk="0" hangingPunct="1">
      <a:defRPr sz="2400" kern="1200">
        <a:solidFill>
          <a:schemeClr val="tx1"/>
        </a:solidFill>
        <a:latin typeface="+mn-lt"/>
        <a:ea typeface="+mn-ea"/>
        <a:cs typeface="+mn-cs"/>
      </a:defRPr>
    </a:lvl3pPr>
    <a:lvl4pPr marL="2742651" algn="l" defTabSz="1828434" rtl="0" eaLnBrk="1" latinLnBrk="0" hangingPunct="1">
      <a:defRPr sz="2400" kern="1200">
        <a:solidFill>
          <a:schemeClr val="tx1"/>
        </a:solidFill>
        <a:latin typeface="+mn-lt"/>
        <a:ea typeface="+mn-ea"/>
        <a:cs typeface="+mn-cs"/>
      </a:defRPr>
    </a:lvl4pPr>
    <a:lvl5pPr marL="3656868" algn="l" defTabSz="1828434" rtl="0" eaLnBrk="1" latinLnBrk="0" hangingPunct="1">
      <a:defRPr sz="2400" kern="1200">
        <a:solidFill>
          <a:schemeClr val="tx1"/>
        </a:solidFill>
        <a:latin typeface="+mn-lt"/>
        <a:ea typeface="+mn-ea"/>
        <a:cs typeface="+mn-cs"/>
      </a:defRPr>
    </a:lvl5pPr>
    <a:lvl6pPr marL="4571086" algn="l" defTabSz="1828434" rtl="0" eaLnBrk="1" latinLnBrk="0" hangingPunct="1">
      <a:defRPr sz="2400" kern="1200">
        <a:solidFill>
          <a:schemeClr val="tx1"/>
        </a:solidFill>
        <a:latin typeface="+mn-lt"/>
        <a:ea typeface="+mn-ea"/>
        <a:cs typeface="+mn-cs"/>
      </a:defRPr>
    </a:lvl6pPr>
    <a:lvl7pPr marL="5485303" algn="l" defTabSz="1828434" rtl="0" eaLnBrk="1" latinLnBrk="0" hangingPunct="1">
      <a:defRPr sz="2400" kern="1200">
        <a:solidFill>
          <a:schemeClr val="tx1"/>
        </a:solidFill>
        <a:latin typeface="+mn-lt"/>
        <a:ea typeface="+mn-ea"/>
        <a:cs typeface="+mn-cs"/>
      </a:defRPr>
    </a:lvl7pPr>
    <a:lvl8pPr marL="6399520" algn="l" defTabSz="1828434" rtl="0" eaLnBrk="1" latinLnBrk="0" hangingPunct="1">
      <a:defRPr sz="2400" kern="1200">
        <a:solidFill>
          <a:schemeClr val="tx1"/>
        </a:solidFill>
        <a:latin typeface="+mn-lt"/>
        <a:ea typeface="+mn-ea"/>
        <a:cs typeface="+mn-cs"/>
      </a:defRPr>
    </a:lvl8pPr>
    <a:lvl9pPr marL="7313737" algn="l" defTabSz="1828434"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a:t>
            </a:fld>
            <a:endParaRPr lang="en-GB" dirty="0"/>
          </a:p>
        </p:txBody>
      </p:sp>
    </p:spTree>
    <p:extLst>
      <p:ext uri="{BB962C8B-B14F-4D97-AF65-F5344CB8AC3E}">
        <p14:creationId xmlns:p14="http://schemas.microsoft.com/office/powerpoint/2010/main" val="2305927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14</a:t>
            </a:fld>
            <a:endParaRPr lang="en-GB" dirty="0"/>
          </a:p>
        </p:txBody>
      </p:sp>
    </p:spTree>
    <p:extLst>
      <p:ext uri="{BB962C8B-B14F-4D97-AF65-F5344CB8AC3E}">
        <p14:creationId xmlns:p14="http://schemas.microsoft.com/office/powerpoint/2010/main" val="1956517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21</a:t>
            </a:fld>
            <a:endParaRPr lang="en-GB" dirty="0"/>
          </a:p>
        </p:txBody>
      </p:sp>
    </p:spTree>
    <p:extLst>
      <p:ext uri="{BB962C8B-B14F-4D97-AF65-F5344CB8AC3E}">
        <p14:creationId xmlns:p14="http://schemas.microsoft.com/office/powerpoint/2010/main" val="3750854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278CD824-C210-4E5C-929B-B0952870487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1496EFCD-A559-4313-AA11-96FE296EE94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Add after why now … vision jet page</a:t>
            </a:r>
          </a:p>
          <a:p>
            <a:endParaRPr lang="en-US" altLang="en-US" dirty="0"/>
          </a:p>
        </p:txBody>
      </p:sp>
      <p:sp>
        <p:nvSpPr>
          <p:cNvPr id="66564" name="Slide Number Placeholder 3">
            <a:extLst>
              <a:ext uri="{FF2B5EF4-FFF2-40B4-BE49-F238E27FC236}">
                <a16:creationId xmlns:a16="http://schemas.microsoft.com/office/drawing/2014/main" id="{84B8EE8E-B7A9-445D-8905-78B02B9D3CD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5543" indent="-294439">
              <a:defRPr>
                <a:solidFill>
                  <a:schemeClr val="tx1"/>
                </a:solidFill>
                <a:latin typeface="Arial" panose="020B0604020202020204" pitchFamily="34" charset="0"/>
                <a:cs typeface="Arial" panose="020B0604020202020204" pitchFamily="34" charset="0"/>
              </a:defRPr>
            </a:lvl2pPr>
            <a:lvl3pPr marL="1177757" indent="-235552">
              <a:defRPr>
                <a:solidFill>
                  <a:schemeClr val="tx1"/>
                </a:solidFill>
                <a:latin typeface="Arial" panose="020B0604020202020204" pitchFamily="34" charset="0"/>
                <a:cs typeface="Arial" panose="020B0604020202020204" pitchFamily="34" charset="0"/>
              </a:defRPr>
            </a:lvl3pPr>
            <a:lvl4pPr marL="1648861" indent="-235552">
              <a:defRPr>
                <a:solidFill>
                  <a:schemeClr val="tx1"/>
                </a:solidFill>
                <a:latin typeface="Arial" panose="020B0604020202020204" pitchFamily="34" charset="0"/>
                <a:cs typeface="Arial" panose="020B0604020202020204" pitchFamily="34" charset="0"/>
              </a:defRPr>
            </a:lvl4pPr>
            <a:lvl5pPr marL="2119964" indent="-235552">
              <a:defRPr>
                <a:solidFill>
                  <a:schemeClr val="tx1"/>
                </a:solidFill>
                <a:latin typeface="Arial" panose="020B0604020202020204" pitchFamily="34" charset="0"/>
                <a:cs typeface="Arial" panose="020B0604020202020204" pitchFamily="34" charset="0"/>
              </a:defRPr>
            </a:lvl5pPr>
            <a:lvl6pPr marL="2591066" indent="-235552" defTabSz="47110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62169" indent="-235552" defTabSz="47110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33273" indent="-235552" defTabSz="47110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4376" indent="-235552" defTabSz="47110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AE791B5-6066-4874-AC94-6D8320D2A82B}" type="slidenum">
              <a:rPr lang="en-US" altLang="en-US" smtClean="0">
                <a:latin typeface="Calibri" panose="020F0502020204030204" pitchFamily="34" charset="0"/>
              </a:rPr>
              <a:pPr/>
              <a:t>24</a:t>
            </a:fld>
            <a:endParaRPr lang="en-US" altLang="en-US"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278CD824-C210-4E5C-929B-B0952870487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1496EFCD-A559-4313-AA11-96FE296EE94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Add after why now … vision jet page</a:t>
            </a:r>
          </a:p>
          <a:p>
            <a:endParaRPr lang="en-US" altLang="en-US" dirty="0"/>
          </a:p>
        </p:txBody>
      </p:sp>
      <p:sp>
        <p:nvSpPr>
          <p:cNvPr id="66564" name="Slide Number Placeholder 3">
            <a:extLst>
              <a:ext uri="{FF2B5EF4-FFF2-40B4-BE49-F238E27FC236}">
                <a16:creationId xmlns:a16="http://schemas.microsoft.com/office/drawing/2014/main" id="{84B8EE8E-B7A9-445D-8905-78B02B9D3CD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5313" indent="-294351">
              <a:defRPr>
                <a:solidFill>
                  <a:schemeClr val="tx1"/>
                </a:solidFill>
                <a:latin typeface="Arial" panose="020B0604020202020204" pitchFamily="34" charset="0"/>
                <a:cs typeface="Arial" panose="020B0604020202020204" pitchFamily="34" charset="0"/>
              </a:defRPr>
            </a:lvl2pPr>
            <a:lvl3pPr marL="1177404" indent="-235481">
              <a:defRPr>
                <a:solidFill>
                  <a:schemeClr val="tx1"/>
                </a:solidFill>
                <a:latin typeface="Arial" panose="020B0604020202020204" pitchFamily="34" charset="0"/>
                <a:cs typeface="Arial" panose="020B0604020202020204" pitchFamily="34" charset="0"/>
              </a:defRPr>
            </a:lvl3pPr>
            <a:lvl4pPr marL="1648366" indent="-235481">
              <a:defRPr>
                <a:solidFill>
                  <a:schemeClr val="tx1"/>
                </a:solidFill>
                <a:latin typeface="Arial" panose="020B0604020202020204" pitchFamily="34" charset="0"/>
                <a:cs typeface="Arial" panose="020B0604020202020204" pitchFamily="34" charset="0"/>
              </a:defRPr>
            </a:lvl4pPr>
            <a:lvl5pPr marL="2119328" indent="-235481">
              <a:defRPr>
                <a:solidFill>
                  <a:schemeClr val="tx1"/>
                </a:solidFill>
                <a:latin typeface="Arial" panose="020B0604020202020204" pitchFamily="34" charset="0"/>
                <a:cs typeface="Arial" panose="020B0604020202020204" pitchFamily="34" charset="0"/>
              </a:defRPr>
            </a:lvl5pPr>
            <a:lvl6pPr marL="2590289" indent="-235481" defTabSz="470962"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61251" indent="-235481" defTabSz="470962"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32213" indent="-235481" defTabSz="470962"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3175" indent="-235481" defTabSz="470962"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AE791B5-6066-4874-AC94-6D8320D2A82B}" type="slidenum">
              <a:rPr lang="en-US" altLang="en-US" smtClean="0">
                <a:latin typeface="Calibri" panose="020F0502020204030204" pitchFamily="34" charset="0"/>
              </a:rPr>
              <a:pPr/>
              <a:t>26</a:t>
            </a:fld>
            <a:endParaRPr lang="en-US" altLang="en-US" dirty="0">
              <a:latin typeface="Calibri" panose="020F0502020204030204" pitchFamily="34" charset="0"/>
            </a:endParaRPr>
          </a:p>
        </p:txBody>
      </p:sp>
    </p:spTree>
    <p:extLst>
      <p:ext uri="{BB962C8B-B14F-4D97-AF65-F5344CB8AC3E}">
        <p14:creationId xmlns:p14="http://schemas.microsoft.com/office/powerpoint/2010/main" val="266730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29</a:t>
            </a:fld>
            <a:endParaRPr lang="en-GB" dirty="0"/>
          </a:p>
        </p:txBody>
      </p:sp>
    </p:spTree>
    <p:extLst>
      <p:ext uri="{BB962C8B-B14F-4D97-AF65-F5344CB8AC3E}">
        <p14:creationId xmlns:p14="http://schemas.microsoft.com/office/powerpoint/2010/main" val="1376405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30</a:t>
            </a:fld>
            <a:endParaRPr lang="en-GB" dirty="0"/>
          </a:p>
        </p:txBody>
      </p:sp>
    </p:spTree>
    <p:extLst>
      <p:ext uri="{BB962C8B-B14F-4D97-AF65-F5344CB8AC3E}">
        <p14:creationId xmlns:p14="http://schemas.microsoft.com/office/powerpoint/2010/main" val="4194349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31</a:t>
            </a:fld>
            <a:endParaRPr lang="en-GB" dirty="0"/>
          </a:p>
        </p:txBody>
      </p:sp>
    </p:spTree>
    <p:extLst>
      <p:ext uri="{BB962C8B-B14F-4D97-AF65-F5344CB8AC3E}">
        <p14:creationId xmlns:p14="http://schemas.microsoft.com/office/powerpoint/2010/main" val="36826931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2B48FC-AB47-4F5D-9725-BF22E783BCC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13899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36</a:t>
            </a:fld>
            <a:endParaRPr lang="en-GB" dirty="0"/>
          </a:p>
        </p:txBody>
      </p:sp>
    </p:spTree>
    <p:extLst>
      <p:ext uri="{BB962C8B-B14F-4D97-AF65-F5344CB8AC3E}">
        <p14:creationId xmlns:p14="http://schemas.microsoft.com/office/powerpoint/2010/main" val="3403120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38</a:t>
            </a:fld>
            <a:endParaRPr lang="en-GB" dirty="0"/>
          </a:p>
        </p:txBody>
      </p:sp>
    </p:spTree>
    <p:extLst>
      <p:ext uri="{BB962C8B-B14F-4D97-AF65-F5344CB8AC3E}">
        <p14:creationId xmlns:p14="http://schemas.microsoft.com/office/powerpoint/2010/main" val="3028717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2</a:t>
            </a:fld>
            <a:endParaRPr lang="en-GB" dirty="0"/>
          </a:p>
        </p:txBody>
      </p:sp>
    </p:spTree>
    <p:extLst>
      <p:ext uri="{BB962C8B-B14F-4D97-AF65-F5344CB8AC3E}">
        <p14:creationId xmlns:p14="http://schemas.microsoft.com/office/powerpoint/2010/main" val="342763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39</a:t>
            </a:fld>
            <a:endParaRPr lang="en-GB" dirty="0"/>
          </a:p>
        </p:txBody>
      </p:sp>
    </p:spTree>
    <p:extLst>
      <p:ext uri="{BB962C8B-B14F-4D97-AF65-F5344CB8AC3E}">
        <p14:creationId xmlns:p14="http://schemas.microsoft.com/office/powerpoint/2010/main" val="14241909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2B48FC-AB47-4F5D-9725-BF22E783BCC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089881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457337">
              <a:defRPr/>
            </a:pPr>
            <a:fld id="{B22B48FC-AB47-4F5D-9725-BF22E783BCCD}" type="slidenum">
              <a:rPr lang="en-GB">
                <a:solidFill>
                  <a:prstClr val="black"/>
                </a:solidFill>
                <a:latin typeface="Calibri"/>
              </a:rPr>
              <a:pPr defTabSz="457337">
                <a:defRPr/>
              </a:pPr>
              <a:t>43</a:t>
            </a:fld>
            <a:endParaRPr lang="en-GB" dirty="0">
              <a:solidFill>
                <a:prstClr val="black"/>
              </a:solidFill>
              <a:latin typeface="Calibri"/>
            </a:endParaRPr>
          </a:p>
        </p:txBody>
      </p:sp>
    </p:spTree>
    <p:extLst>
      <p:ext uri="{BB962C8B-B14F-4D97-AF65-F5344CB8AC3E}">
        <p14:creationId xmlns:p14="http://schemas.microsoft.com/office/powerpoint/2010/main" val="1797334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3</a:t>
            </a:fld>
            <a:endParaRPr lang="en-GB" dirty="0"/>
          </a:p>
        </p:txBody>
      </p:sp>
    </p:spTree>
    <p:extLst>
      <p:ext uri="{BB962C8B-B14F-4D97-AF65-F5344CB8AC3E}">
        <p14:creationId xmlns:p14="http://schemas.microsoft.com/office/powerpoint/2010/main" val="1448035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4</a:t>
            </a:fld>
            <a:endParaRPr lang="en-GB" dirty="0"/>
          </a:p>
        </p:txBody>
      </p:sp>
    </p:spTree>
    <p:extLst>
      <p:ext uri="{BB962C8B-B14F-4D97-AF65-F5344CB8AC3E}">
        <p14:creationId xmlns:p14="http://schemas.microsoft.com/office/powerpoint/2010/main" val="3033800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5</a:t>
            </a:fld>
            <a:endParaRPr lang="en-GB" dirty="0"/>
          </a:p>
        </p:txBody>
      </p:sp>
    </p:spTree>
    <p:extLst>
      <p:ext uri="{BB962C8B-B14F-4D97-AF65-F5344CB8AC3E}">
        <p14:creationId xmlns:p14="http://schemas.microsoft.com/office/powerpoint/2010/main" val="2421225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9AE0C57-C421-458E-8787-9FE12760EAFB}" type="slidenum">
              <a:rPr lang="en-GB" smtClean="0"/>
              <a:t>6</a:t>
            </a:fld>
            <a:endParaRPr lang="en-GB" dirty="0"/>
          </a:p>
        </p:txBody>
      </p:sp>
    </p:spTree>
    <p:extLst>
      <p:ext uri="{BB962C8B-B14F-4D97-AF65-F5344CB8AC3E}">
        <p14:creationId xmlns:p14="http://schemas.microsoft.com/office/powerpoint/2010/main" val="3852777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8</a:t>
            </a:fld>
            <a:endParaRPr lang="en-GB" dirty="0"/>
          </a:p>
        </p:txBody>
      </p:sp>
    </p:spTree>
    <p:extLst>
      <p:ext uri="{BB962C8B-B14F-4D97-AF65-F5344CB8AC3E}">
        <p14:creationId xmlns:p14="http://schemas.microsoft.com/office/powerpoint/2010/main" val="2339413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9AE0C57-C421-458E-8787-9FE12760EAFB}" type="slidenum">
              <a:rPr lang="en-GB" smtClean="0"/>
              <a:t>11</a:t>
            </a:fld>
            <a:endParaRPr lang="en-GB" dirty="0"/>
          </a:p>
        </p:txBody>
      </p:sp>
    </p:spTree>
    <p:extLst>
      <p:ext uri="{BB962C8B-B14F-4D97-AF65-F5344CB8AC3E}">
        <p14:creationId xmlns:p14="http://schemas.microsoft.com/office/powerpoint/2010/main" val="771168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12</a:t>
            </a:fld>
            <a:endParaRPr lang="en-GB" dirty="0"/>
          </a:p>
        </p:txBody>
      </p:sp>
    </p:spTree>
    <p:extLst>
      <p:ext uri="{BB962C8B-B14F-4D97-AF65-F5344CB8AC3E}">
        <p14:creationId xmlns:p14="http://schemas.microsoft.com/office/powerpoint/2010/main" val="903818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675964" y="12712701"/>
            <a:ext cx="5484971" cy="730250"/>
          </a:xfrm>
          <a:prstGeom prst="rect">
            <a:avLst/>
          </a:prstGeom>
        </p:spPr>
        <p:txBody>
          <a:bodyPr/>
          <a:lstStyle/>
          <a:p>
            <a:endParaRPr lang="en-US" dirty="0"/>
          </a:p>
        </p:txBody>
      </p:sp>
      <p:sp>
        <p:nvSpPr>
          <p:cNvPr id="3" name="Footer Placeholder 2"/>
          <p:cNvSpPr>
            <a:spLocks noGrp="1"/>
          </p:cNvSpPr>
          <p:nvPr>
            <p:ph type="ftr" sz="quarter" idx="11"/>
          </p:nvPr>
        </p:nvSpPr>
        <p:spPr>
          <a:xfrm>
            <a:off x="302697" y="12712701"/>
            <a:ext cx="8227457" cy="730250"/>
          </a:xfrm>
          <a:prstGeom prst="rect">
            <a:avLst/>
          </a:prstGeom>
        </p:spPr>
        <p:txBody>
          <a:bodyPr/>
          <a:lstStyle/>
          <a:p>
            <a:endParaRPr lang="en-US" dirty="0"/>
          </a:p>
        </p:txBody>
      </p:sp>
      <p:sp>
        <p:nvSpPr>
          <p:cNvPr id="4" name="Slide Number Placeholder 3"/>
          <p:cNvSpPr>
            <a:spLocks noGrp="1"/>
          </p:cNvSpPr>
          <p:nvPr>
            <p:ph type="sldNum" sz="quarter" idx="12"/>
          </p:nvPr>
        </p:nvSpPr>
        <p:spPr>
          <a:solidFill>
            <a:srgbClr val="00ACED"/>
          </a:solidFill>
        </p:spPr>
        <p:txBody>
          <a:bodyPr/>
          <a:lstStyle/>
          <a:p>
            <a:fld id="{3CBF67D7-8C75-433C-B949-F5BA01069781}" type="slidenum">
              <a:rPr lang="en-US" smtClean="0"/>
              <a:t>‹#›</a:t>
            </a:fld>
            <a:endParaRPr lang="en-US" dirty="0"/>
          </a:p>
        </p:txBody>
      </p:sp>
    </p:spTree>
    <p:extLst>
      <p:ext uri="{BB962C8B-B14F-4D97-AF65-F5344CB8AC3E}">
        <p14:creationId xmlns:p14="http://schemas.microsoft.com/office/powerpoint/2010/main" val="3229815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ullscreen Image">
    <p:spTree>
      <p:nvGrpSpPr>
        <p:cNvPr id="1" name=""/>
        <p:cNvGrpSpPr/>
        <p:nvPr/>
      </p:nvGrpSpPr>
      <p:grpSpPr>
        <a:xfrm>
          <a:off x="0" y="0"/>
          <a:ext cx="0" cy="0"/>
          <a:chOff x="0" y="0"/>
          <a:chExt cx="0" cy="0"/>
        </a:xfrm>
      </p:grpSpPr>
      <p:sp>
        <p:nvSpPr>
          <p:cNvPr id="9" name="Picture Placeholder 7"/>
          <p:cNvSpPr>
            <a:spLocks noGrp="1" noChangeAspect="1"/>
          </p:cNvSpPr>
          <p:nvPr>
            <p:ph type="pic" sz="quarter" idx="13"/>
          </p:nvPr>
        </p:nvSpPr>
        <p:spPr>
          <a:xfrm>
            <a:off x="0" y="0"/>
            <a:ext cx="24377650" cy="13716000"/>
          </a:xfrm>
          <a:prstGeom prst="rect">
            <a:avLst/>
          </a:prstGeom>
          <a:noFill/>
        </p:spPr>
        <p:txBody>
          <a:bodyPr>
            <a:normAutofit/>
          </a:bodyPr>
          <a:lstStyle>
            <a:lvl1pPr marL="0" indent="0">
              <a:buNone/>
              <a:defRPr sz="3200">
                <a:solidFill>
                  <a:schemeClr val="bg2"/>
                </a:solidFill>
              </a:defRPr>
            </a:lvl1pPr>
          </a:lstStyle>
          <a:p>
            <a:endParaRPr lang="en-US" dirty="0"/>
          </a:p>
        </p:txBody>
      </p:sp>
      <p:sp>
        <p:nvSpPr>
          <p:cNvPr id="2" name="Footer Placeholder 1"/>
          <p:cNvSpPr>
            <a:spLocks noGrp="1"/>
          </p:cNvSpPr>
          <p:nvPr>
            <p:ph type="ftr" sz="quarter" idx="14"/>
          </p:nvPr>
        </p:nvSpPr>
        <p:spPr>
          <a:xfrm>
            <a:off x="302697" y="12712701"/>
            <a:ext cx="8227457" cy="730250"/>
          </a:xfrm>
          <a:prstGeom prst="rect">
            <a:avLst/>
          </a:prstGeom>
        </p:spPr>
        <p:txBody>
          <a:bodyPr/>
          <a:lstStyle/>
          <a:p>
            <a:endParaRPr lang="en-GB" sz="2800" dirty="0"/>
          </a:p>
        </p:txBody>
      </p:sp>
    </p:spTree>
    <p:extLst>
      <p:ext uri="{BB962C8B-B14F-4D97-AF65-F5344CB8AC3E}">
        <p14:creationId xmlns:p14="http://schemas.microsoft.com/office/powerpoint/2010/main" val="6261769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_Left Img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4" y="0"/>
            <a:ext cx="14131420" cy="13716000"/>
          </a:xfrm>
          <a:custGeom>
            <a:avLst/>
            <a:gdLst>
              <a:gd name="connsiteX0" fmla="*/ 2609873 w 8343900"/>
              <a:gd name="connsiteY0" fmla="*/ 0 h 6858000"/>
              <a:gd name="connsiteX1" fmla="*/ 8343900 w 8343900"/>
              <a:gd name="connsiteY1" fmla="*/ 0 h 6858000"/>
              <a:gd name="connsiteX2" fmla="*/ 5143477 w 8343900"/>
              <a:gd name="connsiteY2" fmla="*/ 6858000 h 6858000"/>
              <a:gd name="connsiteX3" fmla="*/ 0 w 8343900"/>
              <a:gd name="connsiteY3" fmla="*/ 6858000 h 6858000"/>
              <a:gd name="connsiteX4" fmla="*/ 0 w 8343900"/>
              <a:gd name="connsiteY4" fmla="*/ 5592545 h 6858000"/>
              <a:gd name="connsiteX5" fmla="*/ 0 w 8343900"/>
              <a:gd name="connsiteY5" fmla="*/ 0 h 6858000"/>
              <a:gd name="connsiteX6" fmla="*/ 2076450 w 8343900"/>
              <a:gd name="connsiteY6" fmla="*/ 0 h 6858000"/>
              <a:gd name="connsiteX7" fmla="*/ 0 w 8343900"/>
              <a:gd name="connsiteY7" fmla="*/ 4449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3900" h="6858000">
                <a:moveTo>
                  <a:pt x="2609873" y="0"/>
                </a:moveTo>
                <a:lnTo>
                  <a:pt x="8343900" y="0"/>
                </a:lnTo>
                <a:lnTo>
                  <a:pt x="5143477" y="6858000"/>
                </a:lnTo>
                <a:lnTo>
                  <a:pt x="0" y="6858000"/>
                </a:lnTo>
                <a:lnTo>
                  <a:pt x="0" y="5592545"/>
                </a:lnTo>
                <a:close/>
                <a:moveTo>
                  <a:pt x="0" y="0"/>
                </a:moveTo>
                <a:lnTo>
                  <a:pt x="2076450" y="0"/>
                </a:lnTo>
                <a:lnTo>
                  <a:pt x="0" y="4449504"/>
                </a:lnTo>
                <a:close/>
              </a:path>
            </a:pathLst>
          </a:custGeom>
          <a:solidFill>
            <a:srgbClr val="88888A"/>
          </a:solidFill>
        </p:spPr>
        <p:txBody>
          <a:bodyPr wrap="square">
            <a:noAutofit/>
          </a:bodyPr>
          <a:lstStyle>
            <a:lvl1pPr marL="0" indent="0">
              <a:buNone/>
              <a:defRPr sz="3199">
                <a:solidFill>
                  <a:schemeClr val="bg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GB" dirty="0"/>
          </a:p>
        </p:txBody>
      </p:sp>
      <p:sp>
        <p:nvSpPr>
          <p:cNvPr id="12" name="Text Placeholder 9"/>
          <p:cNvSpPr>
            <a:spLocks noGrp="1"/>
          </p:cNvSpPr>
          <p:nvPr>
            <p:ph type="body" sz="quarter" idx="11" hasCustomPrompt="1"/>
          </p:nvPr>
        </p:nvSpPr>
        <p:spPr>
          <a:xfrm>
            <a:off x="14131421" y="1654631"/>
            <a:ext cx="8608358" cy="3802744"/>
          </a:xfrm>
        </p:spPr>
        <p:txBody>
          <a:bodyPr lIns="360000" tIns="180000" rIns="360000" bIns="180000">
            <a:normAutofit/>
          </a:bodyPr>
          <a:lstStyle>
            <a:lvl1pPr marL="0" indent="0">
              <a:spcBef>
                <a:spcPts val="0"/>
              </a:spcBef>
              <a:buNone/>
              <a:defRPr sz="9998" baseline="0">
                <a:solidFill>
                  <a:srgbClr val="88888A"/>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pPr lvl="0"/>
            <a:r>
              <a:rPr lang="en-GB" dirty="0"/>
              <a:t>Title Here </a:t>
            </a:r>
          </a:p>
        </p:txBody>
      </p:sp>
      <p:sp>
        <p:nvSpPr>
          <p:cNvPr id="13" name="Text Placeholder 9"/>
          <p:cNvSpPr>
            <a:spLocks noGrp="1"/>
          </p:cNvSpPr>
          <p:nvPr>
            <p:ph type="body" sz="quarter" idx="12" hasCustomPrompt="1"/>
          </p:nvPr>
        </p:nvSpPr>
        <p:spPr>
          <a:xfrm>
            <a:off x="14131421" y="6560457"/>
            <a:ext cx="8608358" cy="6037944"/>
          </a:xfrm>
        </p:spPr>
        <p:txBody>
          <a:bodyPr lIns="360000" tIns="180000" rIns="360000" bIns="180000">
            <a:normAutofit/>
          </a:bodyPr>
          <a:lstStyle>
            <a:lvl1pPr marL="0" indent="0">
              <a:lnSpc>
                <a:spcPct val="110000"/>
              </a:lnSpc>
              <a:buNone/>
              <a:defRPr sz="3199" baseline="0">
                <a:solidFill>
                  <a:srgbClr val="88888A"/>
                </a:solidFill>
                <a:latin typeface="+mj-lt"/>
              </a:defRPr>
            </a:lvl1pPr>
          </a:lstStyle>
          <a:p>
            <a:pPr lvl="0"/>
            <a:r>
              <a:rPr lang="en-GB" dirty="0"/>
              <a:t>Body Text Goes Here </a:t>
            </a:r>
          </a:p>
        </p:txBody>
      </p:sp>
      <p:sp>
        <p:nvSpPr>
          <p:cNvPr id="2" name="Footer Placeholder 1"/>
          <p:cNvSpPr>
            <a:spLocks noGrp="1"/>
          </p:cNvSpPr>
          <p:nvPr>
            <p:ph type="ftr" sz="quarter" idx="13"/>
          </p:nvPr>
        </p:nvSpPr>
        <p:spPr/>
        <p:txBody>
          <a:bodyPr/>
          <a:lstStyle/>
          <a:p>
            <a:endParaRPr lang="en-GB" sz="2800" dirty="0"/>
          </a:p>
        </p:txBody>
      </p:sp>
      <p:sp>
        <p:nvSpPr>
          <p:cNvPr id="4" name="Slide Number Placeholder 3"/>
          <p:cNvSpPr>
            <a:spLocks noGrp="1"/>
          </p:cNvSpPr>
          <p:nvPr>
            <p:ph type="sldNum" sz="quarter" idx="14"/>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1581520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2108201" y="3402014"/>
            <a:ext cx="6408217" cy="4824139"/>
          </a:xfrm>
          <a:custGeom>
            <a:avLst/>
            <a:gdLst>
              <a:gd name="connsiteX0" fmla="*/ 151284 w 6408217"/>
              <a:gd name="connsiteY0" fmla="*/ 0 h 4824139"/>
              <a:gd name="connsiteX1" fmla="*/ 6256439 w 6408217"/>
              <a:gd name="connsiteY1" fmla="*/ 0 h 4824139"/>
              <a:gd name="connsiteX2" fmla="*/ 6314317 w 6408217"/>
              <a:gd name="connsiteY2" fmla="*/ 11685 h 4824139"/>
              <a:gd name="connsiteX3" fmla="*/ 6408217 w 6408217"/>
              <a:gd name="connsiteY3" fmla="*/ 153348 h 4824139"/>
              <a:gd name="connsiteX4" fmla="*/ 6408217 w 6408217"/>
              <a:gd name="connsiteY4" fmla="*/ 4824139 h 4824139"/>
              <a:gd name="connsiteX5" fmla="*/ 0 w 6408217"/>
              <a:gd name="connsiteY5" fmla="*/ 4824139 h 4824139"/>
              <a:gd name="connsiteX6" fmla="*/ 0 w 6408217"/>
              <a:gd name="connsiteY6" fmla="*/ 150896 h 4824139"/>
              <a:gd name="connsiteX7" fmla="*/ 11587 w 6408217"/>
              <a:gd name="connsiteY7" fmla="*/ 93504 h 4824139"/>
              <a:gd name="connsiteX8" fmla="*/ 93406 w 6408217"/>
              <a:gd name="connsiteY8" fmla="*/ 11685 h 482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8217" h="4824139">
                <a:moveTo>
                  <a:pt x="151284" y="0"/>
                </a:moveTo>
                <a:lnTo>
                  <a:pt x="6256439" y="0"/>
                </a:lnTo>
                <a:lnTo>
                  <a:pt x="6314317" y="11685"/>
                </a:lnTo>
                <a:cubicBezTo>
                  <a:pt x="6369498" y="35025"/>
                  <a:pt x="6408217" y="89665"/>
                  <a:pt x="6408217" y="153348"/>
                </a:cubicBezTo>
                <a:lnTo>
                  <a:pt x="6408217" y="4824139"/>
                </a:lnTo>
                <a:lnTo>
                  <a:pt x="0" y="4824139"/>
                </a:lnTo>
                <a:lnTo>
                  <a:pt x="0" y="150896"/>
                </a:lnTo>
                <a:lnTo>
                  <a:pt x="11587" y="93504"/>
                </a:lnTo>
                <a:cubicBezTo>
                  <a:pt x="27147" y="56716"/>
                  <a:pt x="56618" y="27245"/>
                  <a:pt x="93406" y="11685"/>
                </a:cubicBezTo>
                <a:close/>
              </a:path>
            </a:pathLst>
          </a:custGeom>
        </p:spPr>
        <p:txBody>
          <a:bodyPr wrap="square">
            <a:noAutofit/>
          </a:bodyPr>
          <a:lstStyle/>
          <a:p>
            <a:endParaRPr lang="en-US" dirty="0"/>
          </a:p>
        </p:txBody>
      </p:sp>
      <p:sp>
        <p:nvSpPr>
          <p:cNvPr id="19" name="Picture Placeholder 18"/>
          <p:cNvSpPr>
            <a:spLocks noGrp="1"/>
          </p:cNvSpPr>
          <p:nvPr>
            <p:ph type="pic" sz="quarter" idx="11"/>
          </p:nvPr>
        </p:nvSpPr>
        <p:spPr>
          <a:xfrm>
            <a:off x="8797050" y="2857501"/>
            <a:ext cx="7854846" cy="5913166"/>
          </a:xfrm>
          <a:custGeom>
            <a:avLst/>
            <a:gdLst>
              <a:gd name="connsiteX0" fmla="*/ 151284 w 6408217"/>
              <a:gd name="connsiteY0" fmla="*/ 0 h 4824139"/>
              <a:gd name="connsiteX1" fmla="*/ 6256439 w 6408217"/>
              <a:gd name="connsiteY1" fmla="*/ 0 h 4824139"/>
              <a:gd name="connsiteX2" fmla="*/ 6314317 w 6408217"/>
              <a:gd name="connsiteY2" fmla="*/ 11685 h 4824139"/>
              <a:gd name="connsiteX3" fmla="*/ 6408217 w 6408217"/>
              <a:gd name="connsiteY3" fmla="*/ 153348 h 4824139"/>
              <a:gd name="connsiteX4" fmla="*/ 6408217 w 6408217"/>
              <a:gd name="connsiteY4" fmla="*/ 4824139 h 4824139"/>
              <a:gd name="connsiteX5" fmla="*/ 0 w 6408217"/>
              <a:gd name="connsiteY5" fmla="*/ 4824139 h 4824139"/>
              <a:gd name="connsiteX6" fmla="*/ 0 w 6408217"/>
              <a:gd name="connsiteY6" fmla="*/ 150896 h 4824139"/>
              <a:gd name="connsiteX7" fmla="*/ 11587 w 6408217"/>
              <a:gd name="connsiteY7" fmla="*/ 93504 h 4824139"/>
              <a:gd name="connsiteX8" fmla="*/ 93406 w 6408217"/>
              <a:gd name="connsiteY8" fmla="*/ 11685 h 482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8217" h="4824139">
                <a:moveTo>
                  <a:pt x="151284" y="0"/>
                </a:moveTo>
                <a:lnTo>
                  <a:pt x="6256439" y="0"/>
                </a:lnTo>
                <a:lnTo>
                  <a:pt x="6314317" y="11685"/>
                </a:lnTo>
                <a:cubicBezTo>
                  <a:pt x="6369498" y="35025"/>
                  <a:pt x="6408217" y="89665"/>
                  <a:pt x="6408217" y="153348"/>
                </a:cubicBezTo>
                <a:lnTo>
                  <a:pt x="6408217" y="4824139"/>
                </a:lnTo>
                <a:lnTo>
                  <a:pt x="0" y="4824139"/>
                </a:lnTo>
                <a:lnTo>
                  <a:pt x="0" y="150896"/>
                </a:lnTo>
                <a:lnTo>
                  <a:pt x="11587" y="93504"/>
                </a:lnTo>
                <a:cubicBezTo>
                  <a:pt x="27147" y="56716"/>
                  <a:pt x="56618" y="27245"/>
                  <a:pt x="93406" y="11685"/>
                </a:cubicBezTo>
                <a:close/>
              </a:path>
            </a:pathLst>
          </a:custGeom>
        </p:spPr>
        <p:txBody>
          <a:bodyPr wrap="square">
            <a:noAutofit/>
          </a:bodyPr>
          <a:lstStyle/>
          <a:p>
            <a:endParaRPr lang="en-US" dirty="0"/>
          </a:p>
        </p:txBody>
      </p:sp>
      <p:sp>
        <p:nvSpPr>
          <p:cNvPr id="21" name="Picture Placeholder 20"/>
          <p:cNvSpPr>
            <a:spLocks noGrp="1"/>
          </p:cNvSpPr>
          <p:nvPr>
            <p:ph type="pic" sz="quarter" idx="12"/>
          </p:nvPr>
        </p:nvSpPr>
        <p:spPr>
          <a:xfrm>
            <a:off x="16933023" y="3402014"/>
            <a:ext cx="6408217" cy="4824139"/>
          </a:xfrm>
          <a:custGeom>
            <a:avLst/>
            <a:gdLst>
              <a:gd name="connsiteX0" fmla="*/ 151284 w 6408217"/>
              <a:gd name="connsiteY0" fmla="*/ 0 h 4824139"/>
              <a:gd name="connsiteX1" fmla="*/ 6256439 w 6408217"/>
              <a:gd name="connsiteY1" fmla="*/ 0 h 4824139"/>
              <a:gd name="connsiteX2" fmla="*/ 6314317 w 6408217"/>
              <a:gd name="connsiteY2" fmla="*/ 11685 h 4824139"/>
              <a:gd name="connsiteX3" fmla="*/ 6408217 w 6408217"/>
              <a:gd name="connsiteY3" fmla="*/ 153348 h 4824139"/>
              <a:gd name="connsiteX4" fmla="*/ 6408217 w 6408217"/>
              <a:gd name="connsiteY4" fmla="*/ 4824139 h 4824139"/>
              <a:gd name="connsiteX5" fmla="*/ 0 w 6408217"/>
              <a:gd name="connsiteY5" fmla="*/ 4824139 h 4824139"/>
              <a:gd name="connsiteX6" fmla="*/ 0 w 6408217"/>
              <a:gd name="connsiteY6" fmla="*/ 150896 h 4824139"/>
              <a:gd name="connsiteX7" fmla="*/ 11587 w 6408217"/>
              <a:gd name="connsiteY7" fmla="*/ 93504 h 4824139"/>
              <a:gd name="connsiteX8" fmla="*/ 93406 w 6408217"/>
              <a:gd name="connsiteY8" fmla="*/ 11685 h 482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8217" h="4824139">
                <a:moveTo>
                  <a:pt x="151284" y="0"/>
                </a:moveTo>
                <a:lnTo>
                  <a:pt x="6256439" y="0"/>
                </a:lnTo>
                <a:lnTo>
                  <a:pt x="6314317" y="11685"/>
                </a:lnTo>
                <a:cubicBezTo>
                  <a:pt x="6369498" y="35025"/>
                  <a:pt x="6408217" y="89665"/>
                  <a:pt x="6408217" y="153348"/>
                </a:cubicBezTo>
                <a:lnTo>
                  <a:pt x="6408217" y="4824139"/>
                </a:lnTo>
                <a:lnTo>
                  <a:pt x="0" y="4824139"/>
                </a:lnTo>
                <a:lnTo>
                  <a:pt x="0" y="150896"/>
                </a:lnTo>
                <a:lnTo>
                  <a:pt x="11587" y="93504"/>
                </a:lnTo>
                <a:cubicBezTo>
                  <a:pt x="27147" y="56716"/>
                  <a:pt x="56618" y="27245"/>
                  <a:pt x="93406" y="11685"/>
                </a:cubicBezTo>
                <a:close/>
              </a:path>
            </a:pathLst>
          </a:custGeom>
        </p:spPr>
        <p:txBody>
          <a:bodyPr wrap="square">
            <a:noAutofit/>
          </a:bodyPr>
          <a:lstStyle/>
          <a:p>
            <a:endParaRPr lang="en-US" dirty="0"/>
          </a:p>
        </p:txBody>
      </p:sp>
      <p:sp>
        <p:nvSpPr>
          <p:cNvPr id="2" name="Footer Placeholder 1"/>
          <p:cNvSpPr>
            <a:spLocks noGrp="1"/>
          </p:cNvSpPr>
          <p:nvPr>
            <p:ph type="ftr" sz="quarter" idx="13"/>
          </p:nvPr>
        </p:nvSpPr>
        <p:spPr/>
        <p:txBody>
          <a:bodyPr/>
          <a:lstStyle/>
          <a:p>
            <a:endParaRPr lang="en-GB" sz="2800" dirty="0"/>
          </a:p>
        </p:txBody>
      </p:sp>
      <p:sp>
        <p:nvSpPr>
          <p:cNvPr id="3" name="Slide Number Placeholder 2"/>
          <p:cNvSpPr>
            <a:spLocks noGrp="1"/>
          </p:cNvSpPr>
          <p:nvPr>
            <p:ph type="sldNum" sz="quarter" idx="14"/>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34481656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offee Break">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2352536"/>
            <a:ext cx="5681734" cy="11363464"/>
          </a:xfrm>
          <a:custGeom>
            <a:avLst/>
            <a:gdLst>
              <a:gd name="connsiteX0" fmla="*/ 0 w 5681734"/>
              <a:gd name="connsiteY0" fmla="*/ 0 h 11363464"/>
              <a:gd name="connsiteX1" fmla="*/ 5681734 w 5681734"/>
              <a:gd name="connsiteY1" fmla="*/ 11363464 h 11363464"/>
              <a:gd name="connsiteX2" fmla="*/ 0 w 5681734"/>
              <a:gd name="connsiteY2" fmla="*/ 11363464 h 11363464"/>
            </a:gdLst>
            <a:ahLst/>
            <a:cxnLst>
              <a:cxn ang="0">
                <a:pos x="connsiteX0" y="connsiteY0"/>
              </a:cxn>
              <a:cxn ang="0">
                <a:pos x="connsiteX1" y="connsiteY1"/>
              </a:cxn>
              <a:cxn ang="0">
                <a:pos x="connsiteX2" y="connsiteY2"/>
              </a:cxn>
            </a:cxnLst>
            <a:rect l="l" t="t" r="r" b="b"/>
            <a:pathLst>
              <a:path w="5681734" h="11363464">
                <a:moveTo>
                  <a:pt x="0" y="0"/>
                </a:moveTo>
                <a:lnTo>
                  <a:pt x="5681734" y="11363464"/>
                </a:lnTo>
                <a:lnTo>
                  <a:pt x="0" y="11363464"/>
                </a:lnTo>
                <a:close/>
              </a:path>
            </a:pathLst>
          </a:custGeom>
          <a:solidFill>
            <a:srgbClr val="BFBFBF"/>
          </a:solidFill>
        </p:spPr>
        <p:txBody>
          <a:bodyPr wrap="square">
            <a:noAutofit/>
          </a:bodyPr>
          <a:lstStyle/>
          <a:p>
            <a:endParaRPr lang="en-GB" dirty="0"/>
          </a:p>
        </p:txBody>
      </p:sp>
      <p:sp>
        <p:nvSpPr>
          <p:cNvPr id="10" name="Picture Placeholder 9"/>
          <p:cNvSpPr>
            <a:spLocks noGrp="1"/>
          </p:cNvSpPr>
          <p:nvPr>
            <p:ph type="pic" sz="quarter" idx="11"/>
          </p:nvPr>
        </p:nvSpPr>
        <p:spPr>
          <a:xfrm>
            <a:off x="14116050" y="0"/>
            <a:ext cx="10261600" cy="13715994"/>
          </a:xfrm>
          <a:custGeom>
            <a:avLst/>
            <a:gdLst>
              <a:gd name="connsiteX0" fmla="*/ 382 w 10261600"/>
              <a:gd name="connsiteY0" fmla="*/ 0 h 13792194"/>
              <a:gd name="connsiteX1" fmla="*/ 10261600 w 10261600"/>
              <a:gd name="connsiteY1" fmla="*/ 0 h 13792194"/>
              <a:gd name="connsiteX2" fmla="*/ 10261600 w 10261600"/>
              <a:gd name="connsiteY2" fmla="*/ 13792194 h 13792194"/>
              <a:gd name="connsiteX3" fmla="*/ 6895720 w 10261600"/>
              <a:gd name="connsiteY3" fmla="*/ 13792194 h 13792194"/>
              <a:gd name="connsiteX4" fmla="*/ 0 w 10261600"/>
              <a:gd name="connsiteY4" fmla="*/ 763 h 1379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61600" h="13792194">
                <a:moveTo>
                  <a:pt x="382" y="0"/>
                </a:moveTo>
                <a:lnTo>
                  <a:pt x="10261600" y="0"/>
                </a:lnTo>
                <a:lnTo>
                  <a:pt x="10261600" y="13792194"/>
                </a:lnTo>
                <a:lnTo>
                  <a:pt x="6895720" y="13792194"/>
                </a:lnTo>
                <a:lnTo>
                  <a:pt x="0" y="763"/>
                </a:lnTo>
                <a:close/>
              </a:path>
            </a:pathLst>
          </a:custGeom>
          <a:solidFill>
            <a:srgbClr val="BFBFBF"/>
          </a:solidFill>
        </p:spPr>
        <p:txBody>
          <a:bodyPr wrap="square">
            <a:noAutofit/>
          </a:bodyPr>
          <a:lstStyle/>
          <a:p>
            <a:endParaRPr lang="en-GB" dirty="0"/>
          </a:p>
        </p:txBody>
      </p:sp>
      <p:sp>
        <p:nvSpPr>
          <p:cNvPr id="2" name="Footer Placeholder 1"/>
          <p:cNvSpPr>
            <a:spLocks noGrp="1"/>
          </p:cNvSpPr>
          <p:nvPr>
            <p:ph type="ftr" sz="quarter" idx="12"/>
          </p:nvPr>
        </p:nvSpPr>
        <p:spPr/>
        <p:txBody>
          <a:bodyPr/>
          <a:lstStyle/>
          <a:p>
            <a:endParaRPr lang="en-GB" sz="2800" dirty="0"/>
          </a:p>
        </p:txBody>
      </p:sp>
    </p:spTree>
    <p:extLst>
      <p:ext uri="{BB962C8B-B14F-4D97-AF65-F5344CB8AC3E}">
        <p14:creationId xmlns:p14="http://schemas.microsoft.com/office/powerpoint/2010/main" val="26256506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62577" y="511176"/>
            <a:ext cx="1675964" cy="730250"/>
          </a:xfrm>
          <a:prstGeom prst="roundRect">
            <a:avLst>
              <a:gd name="adj" fmla="val 10797"/>
            </a:avLst>
          </a:prstGeom>
          <a:solidFill>
            <a:srgbClr val="00ACED"/>
          </a:solidFill>
        </p:spPr>
        <p:txBody>
          <a:bodyPr vert="horz" lIns="91440" tIns="45720" rIns="91440" bIns="45720" rtlCol="0" anchor="ctr"/>
          <a:lstStyle>
            <a:lvl1pPr algn="r">
              <a:defRPr sz="2800">
                <a:solidFill>
                  <a:schemeClr val="bg1"/>
                </a:solidFill>
                <a:latin typeface="Raleway" panose="020B0503030101060003" pitchFamily="34" charset="0"/>
              </a:defRPr>
            </a:lvl1pPr>
          </a:lstStyle>
          <a:p>
            <a:fld id="{3CBF67D7-8C75-433C-B949-F5BA01069781}" type="slidenum">
              <a:rPr lang="en-US" smtClean="0"/>
              <a:pPr/>
              <a:t>‹#›</a:t>
            </a:fld>
            <a:endParaRPr lang="en-US" dirty="0"/>
          </a:p>
        </p:txBody>
      </p:sp>
    </p:spTree>
    <p:extLst>
      <p:ext uri="{BB962C8B-B14F-4D97-AF65-F5344CB8AC3E}">
        <p14:creationId xmlns:p14="http://schemas.microsoft.com/office/powerpoint/2010/main" val="2346783295"/>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6" r:id="rId3"/>
    <p:sldLayoutId id="2147483678" r:id="rId4"/>
    <p:sldLayoutId id="2147483679" r:id="rId5"/>
  </p:sldLayoutIdLst>
  <p:hf hdr="0" ftr="0" dt="0"/>
  <p:txStyles>
    <p:titleStyle>
      <a:lvl1pPr algn="l" defTabSz="1828343" rtl="0" eaLnBrk="1" latinLnBrk="0" hangingPunct="1">
        <a:lnSpc>
          <a:spcPct val="90000"/>
        </a:lnSpc>
        <a:spcBef>
          <a:spcPct val="0"/>
        </a:spcBef>
        <a:buNone/>
        <a:defRPr sz="8798" kern="1200">
          <a:solidFill>
            <a:schemeClr val="tx1"/>
          </a:solidFill>
          <a:latin typeface="+mj-lt"/>
          <a:ea typeface="+mj-ea"/>
          <a:cs typeface="+mj-cs"/>
        </a:defRPr>
      </a:lvl1pPr>
    </p:titleStyle>
    <p:body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png"/><Relationship Id="rId7" Type="http://schemas.openxmlformats.org/officeDocument/2006/relationships/image" Target="../media/image24.png"/><Relationship Id="rId12"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image" Target="../media/image23.png"/><Relationship Id="rId11" Type="http://schemas.openxmlformats.org/officeDocument/2006/relationships/image" Target="../media/image7.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3.png"/><Relationship Id="rId7" Type="http://schemas.openxmlformats.org/officeDocument/2006/relationships/hyperlink" Target="https://slideplayer.com/slide/4248872/" TargetMode="External"/><Relationship Id="rId2" Type="http://schemas.openxmlformats.org/officeDocument/2006/relationships/image" Target="../media/image32.jpeg"/><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openxmlformats.org/officeDocument/2006/relationships/image" Target="../media/image3.png"/><Relationship Id="rId2" Type="http://schemas.openxmlformats.org/officeDocument/2006/relationships/image" Target="../media/image32.jpeg"/><Relationship Id="rId1" Type="http://schemas.openxmlformats.org/officeDocument/2006/relationships/slideLayout" Target="../slideLayouts/slideLayout4.xml"/><Relationship Id="rId6" Type="http://schemas.openxmlformats.org/officeDocument/2006/relationships/hyperlink" Target="https://slideplayer.com/slide/4248872/" TargetMode="External"/><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42.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8.jpeg"/><Relationship Id="rId11" Type="http://schemas.openxmlformats.org/officeDocument/2006/relationships/image" Target="../media/image4.png"/><Relationship Id="rId5" Type="http://schemas.openxmlformats.org/officeDocument/2006/relationships/hyperlink" Target="https://www.google.com/imgres?imgurl=https%3A%2F%2Fwww.westmarkhotels.com%2Fwp-content%2Fuploads%2Fbusiness-travelers.jpg&amp;imgrefurl=https%3A%2F%2Fwww.westmarkhotels.com%2Fblog%2Fwestmark-news%2F10-habits-of-highly-effective-business-travelers%2F&amp;docid=ZiqrKyOlfwiQrM&amp;tbnid=yCGLWAsfWlcTMM%3A&amp;vet=10ahUKEwjKy7mnmOXnAhVlTd8KHfMOCwQQMwhpKAAwAA..i&amp;w=849&amp;h=565&amp;bih=1090&amp;biw=1804&amp;q=business%20travelers&amp;ved=0ahUKEwjKy7mnmOXnAhVlTd8KHfMOCwQQMwhpKAAwAA&amp;iact=mrc&amp;uact=8" TargetMode="External"/><Relationship Id="rId10" Type="http://schemas.openxmlformats.org/officeDocument/2006/relationships/image" Target="../media/image3.png"/><Relationship Id="rId4" Type="http://schemas.openxmlformats.org/officeDocument/2006/relationships/image" Target="../media/image47.png"/><Relationship Id="rId9"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4.png"/><Relationship Id="rId7" Type="http://schemas.openxmlformats.org/officeDocument/2006/relationships/image" Target="../media/image58.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7.jpg"/><Relationship Id="rId5" Type="http://schemas.openxmlformats.org/officeDocument/2006/relationships/image" Target="../media/image56.jpg"/><Relationship Id="rId4" Type="http://schemas.openxmlformats.org/officeDocument/2006/relationships/image" Target="../media/image55.png"/><Relationship Id="rId9"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64.emf"/><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chart" Target="../charts/chart2.xml"/><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66.wmf"/><Relationship Id="rId3" Type="http://schemas.openxmlformats.org/officeDocument/2006/relationships/image" Target="../media/image67.png"/><Relationship Id="rId7" Type="http://schemas.openxmlformats.org/officeDocument/2006/relationships/image" Target="../media/image69.png"/><Relationship Id="rId12"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4.png"/><Relationship Id="rId10" Type="http://schemas.openxmlformats.org/officeDocument/2006/relationships/image" Target="../media/image72.jpeg"/><Relationship Id="rId4" Type="http://schemas.openxmlformats.org/officeDocument/2006/relationships/image" Target="../media/image3.png"/><Relationship Id="rId9" Type="http://schemas.openxmlformats.org/officeDocument/2006/relationships/image" Target="../media/image71.jpeg"/></Relationships>
</file>

<file path=ppt/slides/_rels/slide33.xml.rels><?xml version="1.0" encoding="UTF-8" standalone="yes"?>
<Relationships xmlns="http://schemas.openxmlformats.org/package/2006/relationships"><Relationship Id="rId8" Type="http://schemas.openxmlformats.org/officeDocument/2006/relationships/image" Target="../media/image76.jpg"/><Relationship Id="rId3" Type="http://schemas.openxmlformats.org/officeDocument/2006/relationships/image" Target="../media/image74.png"/><Relationship Id="rId7" Type="http://schemas.microsoft.com/office/2007/relationships/hdphoto" Target="../media/hdphoto2.wdp"/><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75.png"/><Relationship Id="rId5" Type="http://schemas.openxmlformats.org/officeDocument/2006/relationships/image" Target="../media/image4.png"/><Relationship Id="rId10"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77.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1.jpg"/><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image" Target="../media/image80.jpeg"/><Relationship Id="rId5" Type="http://schemas.openxmlformats.org/officeDocument/2006/relationships/image" Target="../media/image79.png"/><Relationship Id="rId4" Type="http://schemas.openxmlformats.org/officeDocument/2006/relationships/image" Target="../media/image78.jpe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https://www.youtube.com/embed/PiGkzgfR_c0?start=20&amp;feature=oembed" TargetMode="External"/><Relationship Id="rId6" Type="http://schemas.openxmlformats.org/officeDocument/2006/relationships/hyperlink" Target="https://www.youtube.com/watch?time_continue=20&amp;v=PiGkzgfR_c0&amp;feature=emb_title" TargetMode="External"/><Relationship Id="rId5" Type="http://schemas.openxmlformats.org/officeDocument/2006/relationships/image" Target="../media/image82.jpe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3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39.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2ahUKEwigofD27Y3nAhXBPM0KHb3wCPMQjRx6BAgBEAQ&amp;url=https%3A%2F%2Fwww.avbuyer.com%2Farticles%2Fnew-private-jets%2Fwhat-s-the-cirrus-sf50-vision-jet-like-to-fly-112218&amp;psig=AOvVaw1K4GeIwTpm17zAGgRqQOQm&amp;ust=1579461274333853"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9.jpe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creativecommons.org/licenses/by-nc-nd/3.0/" TargetMode="External"/><Relationship Id="rId5" Type="http://schemas.openxmlformats.org/officeDocument/2006/relationships/hyperlink" Target="https://www.wired.it/economia/business/2016/03/04/super-ricchi/" TargetMode="Externa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0.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1.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92.emf"/><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3" Type="http://schemas.openxmlformats.org/officeDocument/2006/relationships/image" Target="../media/image3.png"/><Relationship Id="rId7" Type="http://schemas.openxmlformats.org/officeDocument/2006/relationships/image" Target="../media/image95.png"/><Relationship Id="rId12" Type="http://schemas.openxmlformats.org/officeDocument/2006/relationships/image" Target="../media/image100.png"/><Relationship Id="rId17" Type="http://schemas.openxmlformats.org/officeDocument/2006/relationships/image" Target="../media/image105.png"/><Relationship Id="rId2" Type="http://schemas.openxmlformats.org/officeDocument/2006/relationships/notesSlide" Target="../notesSlides/notesSlide22.xml"/><Relationship Id="rId16" Type="http://schemas.openxmlformats.org/officeDocument/2006/relationships/image" Target="../media/image104.png"/><Relationship Id="rId1" Type="http://schemas.openxmlformats.org/officeDocument/2006/relationships/slideLayout" Target="../slideLayouts/slideLayout4.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5" Type="http://schemas.openxmlformats.org/officeDocument/2006/relationships/image" Target="../media/image103.png"/><Relationship Id="rId10" Type="http://schemas.openxmlformats.org/officeDocument/2006/relationships/image" Target="../media/image98.png"/><Relationship Id="rId4" Type="http://schemas.openxmlformats.org/officeDocument/2006/relationships/image" Target="../media/image4.png"/><Relationship Id="rId9" Type="http://schemas.openxmlformats.org/officeDocument/2006/relationships/image" Target="../media/image97.png"/><Relationship Id="rId14" Type="http://schemas.openxmlformats.org/officeDocument/2006/relationships/image" Target="../media/image102.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jpg"/><Relationship Id="rId7" Type="http://schemas.openxmlformats.org/officeDocument/2006/relationships/image" Target="../media/image19.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hyperlink" Target="https://www.argus.aero/wp-content/uploads/2019/01/TRAQPak-Powerpoint-2018-Review-Final.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p:blipFill>
        <p:spPr>
          <a:xfrm>
            <a:off x="0" y="1786"/>
            <a:ext cx="24377650" cy="13712428"/>
          </a:xfrm>
        </p:spPr>
      </p:pic>
      <p:sp>
        <p:nvSpPr>
          <p:cNvPr id="8" name="Rectangle 7"/>
          <p:cNvSpPr/>
          <p:nvPr/>
        </p:nvSpPr>
        <p:spPr>
          <a:xfrm>
            <a:off x="676195" y="657225"/>
            <a:ext cx="23055751" cy="12401550"/>
          </a:xfrm>
          <a:prstGeom prst="rect">
            <a:avLst/>
          </a:prstGeom>
          <a:noFill/>
          <a:ln w="19050" cap="flat">
            <a:solidFill>
              <a:schemeClr val="bg1"/>
            </a:solid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FFFFFF"/>
              </a:solidFill>
              <a:effectLst/>
              <a:uFillTx/>
              <a:latin typeface="Helvetica Light"/>
              <a:ea typeface="Helvetica Light"/>
              <a:cs typeface="Helvetica Light"/>
              <a:sym typeface="Helvetica Light"/>
            </a:endParaRPr>
          </a:p>
        </p:txBody>
      </p:sp>
      <p:sp>
        <p:nvSpPr>
          <p:cNvPr id="4" name="TextBox 3"/>
          <p:cNvSpPr txBox="1"/>
          <p:nvPr/>
        </p:nvSpPr>
        <p:spPr>
          <a:xfrm>
            <a:off x="881924" y="10997601"/>
            <a:ext cx="10540056" cy="2831544"/>
          </a:xfrm>
          <a:prstGeom prst="rect">
            <a:avLst/>
          </a:prstGeom>
          <a:noFill/>
        </p:spPr>
        <p:txBody>
          <a:bodyPr wrap="square" rtlCol="0">
            <a:spAutoFit/>
          </a:bodyPr>
          <a:lstStyle/>
          <a:p>
            <a:r>
              <a:rPr lang="en-US" sz="5400" b="1" dirty="0">
                <a:solidFill>
                  <a:schemeClr val="bg1"/>
                </a:solidFill>
                <a:latin typeface="+mj-lt"/>
              </a:rPr>
              <a:t>VERIJET</a:t>
            </a:r>
            <a:endParaRPr lang="en-US" sz="5400" b="1" dirty="0">
              <a:solidFill>
                <a:srgbClr val="00ACED"/>
              </a:solidFill>
              <a:effectLst/>
              <a:latin typeface="+mj-lt"/>
            </a:endParaRPr>
          </a:p>
          <a:p>
            <a:r>
              <a:rPr lang="en-US" sz="5400" dirty="0">
                <a:solidFill>
                  <a:schemeClr val="bg1"/>
                </a:solidFill>
                <a:effectLst/>
                <a:latin typeface="+mj-lt"/>
              </a:rPr>
              <a:t>August 2020</a:t>
            </a:r>
          </a:p>
          <a:p>
            <a:endParaRPr lang="en-US" sz="7000" dirty="0">
              <a:solidFill>
                <a:srgbClr val="00ACED"/>
              </a:solidFill>
              <a:effectLst/>
              <a:latin typeface="+mj-lt"/>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9552" y="1162718"/>
            <a:ext cx="5270825" cy="1936289"/>
          </a:xfrm>
          <a:prstGeom prst="rect">
            <a:avLst/>
          </a:prstGeom>
        </p:spPr>
      </p:pic>
      <p:sp>
        <p:nvSpPr>
          <p:cNvPr id="16" name="Rectangle 15"/>
          <p:cNvSpPr/>
          <p:nvPr/>
        </p:nvSpPr>
        <p:spPr>
          <a:xfrm>
            <a:off x="243840" y="243840"/>
            <a:ext cx="23908511" cy="13240512"/>
          </a:xfrm>
          <a:prstGeom prst="rect">
            <a:avLst/>
          </a:prstGeom>
          <a:noFill/>
          <a:ln w="492125" cap="rnd" cmpd="sng">
            <a:solidFill>
              <a:srgbClr val="00ACED"/>
            </a:solid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FFFFFF"/>
              </a:solidFill>
              <a:effectLst/>
              <a:uFillTx/>
              <a:latin typeface="Helvetica Light"/>
              <a:ea typeface="Helvetica Light"/>
              <a:cs typeface="Helvetica Light"/>
              <a:sym typeface="Helvetica Light"/>
            </a:endParaRPr>
          </a:p>
        </p:txBody>
      </p:sp>
      <p:sp>
        <p:nvSpPr>
          <p:cNvPr id="2" name="TextBox 1">
            <a:extLst>
              <a:ext uri="{FF2B5EF4-FFF2-40B4-BE49-F238E27FC236}">
                <a16:creationId xmlns:a16="http://schemas.microsoft.com/office/drawing/2014/main" id="{AAF5F3CA-80C1-4A92-BEC8-5BA8FCD10262}"/>
              </a:ext>
            </a:extLst>
          </p:cNvPr>
          <p:cNvSpPr txBox="1"/>
          <p:nvPr/>
        </p:nvSpPr>
        <p:spPr>
          <a:xfrm>
            <a:off x="18552697" y="12485080"/>
            <a:ext cx="5076399" cy="461665"/>
          </a:xfrm>
          <a:prstGeom prst="rect">
            <a:avLst/>
          </a:prstGeom>
          <a:noFill/>
        </p:spPr>
        <p:txBody>
          <a:bodyPr wrap="square" rtlCol="0">
            <a:spAutoFit/>
          </a:bodyPr>
          <a:lstStyle/>
          <a:p>
            <a:pPr algn="r"/>
            <a:r>
              <a:rPr lang="en-US" sz="2400" b="1" dirty="0">
                <a:solidFill>
                  <a:schemeClr val="bg1"/>
                </a:solidFill>
              </a:rPr>
              <a:t>Private and Confidential</a:t>
            </a:r>
          </a:p>
        </p:txBody>
      </p:sp>
    </p:spTree>
    <p:extLst>
      <p:ext uri="{BB962C8B-B14F-4D97-AF65-F5344CB8AC3E}">
        <p14:creationId xmlns:p14="http://schemas.microsoft.com/office/powerpoint/2010/main" val="17727945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22FACC-F3F0-4997-B32E-C0C7693E24F4}"/>
              </a:ext>
            </a:extLst>
          </p:cNvPr>
          <p:cNvSpPr/>
          <p:nvPr/>
        </p:nvSpPr>
        <p:spPr>
          <a:xfrm>
            <a:off x="11210544" y="4041648"/>
            <a:ext cx="12070080" cy="71620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Isosceles Triangle 56">
            <a:extLst>
              <a:ext uri="{FF2B5EF4-FFF2-40B4-BE49-F238E27FC236}">
                <a16:creationId xmlns:a16="http://schemas.microsoft.com/office/drawing/2014/main" id="{E832602D-3F37-4921-8F9B-CDCD9385F1A6}"/>
              </a:ext>
            </a:extLst>
          </p:cNvPr>
          <p:cNvSpPr/>
          <p:nvPr/>
        </p:nvSpPr>
        <p:spPr>
          <a:xfrm>
            <a:off x="18483943" y="4643637"/>
            <a:ext cx="3494314" cy="4837045"/>
          </a:xfrm>
          <a:prstGeom prst="triangle">
            <a:avLst/>
          </a:prstGeom>
          <a:solidFill>
            <a:schemeClr val="accent3">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B595B43B-2B40-4AD3-AC3C-77D40E6F7AD2}"/>
              </a:ext>
            </a:extLst>
          </p:cNvPr>
          <p:cNvSpPr/>
          <p:nvPr/>
        </p:nvSpPr>
        <p:spPr>
          <a:xfrm>
            <a:off x="17884397" y="8601474"/>
            <a:ext cx="4765407" cy="199747"/>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4C15CB6A-60BF-409A-8320-590523CC0F34}"/>
              </a:ext>
            </a:extLst>
          </p:cNvPr>
          <p:cNvSpPr/>
          <p:nvPr/>
        </p:nvSpPr>
        <p:spPr>
          <a:xfrm>
            <a:off x="17851739" y="6452605"/>
            <a:ext cx="4765407" cy="199747"/>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Pentagon 25">
            <a:extLst>
              <a:ext uri="{FF2B5EF4-FFF2-40B4-BE49-F238E27FC236}">
                <a16:creationId xmlns:a16="http://schemas.microsoft.com/office/drawing/2014/main" id="{3CFB540A-0E4A-48E9-857A-254247B7F8F1}"/>
              </a:ext>
            </a:extLst>
          </p:cNvPr>
          <p:cNvSpPr/>
          <p:nvPr/>
        </p:nvSpPr>
        <p:spPr>
          <a:xfrm>
            <a:off x="1778790" y="7213891"/>
            <a:ext cx="8645370" cy="3993620"/>
          </a:xfrm>
          <a:prstGeom prst="homePlate">
            <a:avLst>
              <a:gd name="adj" fmla="val 29851"/>
            </a:avLst>
          </a:prstGeom>
          <a:solidFill>
            <a:schemeClr val="bg1"/>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Pentagon 3">
            <a:extLst>
              <a:ext uri="{FF2B5EF4-FFF2-40B4-BE49-F238E27FC236}">
                <a16:creationId xmlns:a16="http://schemas.microsoft.com/office/drawing/2014/main" id="{5516A771-84D0-46F6-8D73-D50F80C19423}"/>
              </a:ext>
            </a:extLst>
          </p:cNvPr>
          <p:cNvSpPr/>
          <p:nvPr/>
        </p:nvSpPr>
        <p:spPr>
          <a:xfrm>
            <a:off x="1760503" y="3138700"/>
            <a:ext cx="8645370" cy="3993620"/>
          </a:xfrm>
          <a:prstGeom prst="homePlate">
            <a:avLst>
              <a:gd name="adj" fmla="val 29851"/>
            </a:avLst>
          </a:prstGeom>
          <a:solidFill>
            <a:schemeClr val="bg1"/>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76665CA8-243C-410D-85D2-1DE07B8915C9}"/>
              </a:ext>
            </a:extLst>
          </p:cNvPr>
          <p:cNvGrpSpPr/>
          <p:nvPr/>
        </p:nvGrpSpPr>
        <p:grpSpPr>
          <a:xfrm>
            <a:off x="0" y="10372288"/>
            <a:ext cx="24381243" cy="3343712"/>
            <a:chOff x="0" y="10372288"/>
            <a:chExt cx="24381243" cy="3343712"/>
          </a:xfrm>
        </p:grpSpPr>
        <p:pic>
          <p:nvPicPr>
            <p:cNvPr id="7" name="Picture 6">
              <a:extLst>
                <a:ext uri="{FF2B5EF4-FFF2-40B4-BE49-F238E27FC236}">
                  <a16:creationId xmlns:a16="http://schemas.microsoft.com/office/drawing/2014/main" id="{1487C886-B48F-45E0-A897-AFAA5225C2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8" name="Picture 7">
              <a:extLst>
                <a:ext uri="{FF2B5EF4-FFF2-40B4-BE49-F238E27FC236}">
                  <a16:creationId xmlns:a16="http://schemas.microsoft.com/office/drawing/2014/main" id="{73328437-EB03-4C06-9140-26E37D8233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
        <p:nvSpPr>
          <p:cNvPr id="9" name="TextBox 8">
            <a:extLst>
              <a:ext uri="{FF2B5EF4-FFF2-40B4-BE49-F238E27FC236}">
                <a16:creationId xmlns:a16="http://schemas.microsoft.com/office/drawing/2014/main" id="{3E516C52-1DE8-4165-8121-CAA99989CEF2}"/>
              </a:ext>
            </a:extLst>
          </p:cNvPr>
          <p:cNvSpPr txBox="1"/>
          <p:nvPr/>
        </p:nvSpPr>
        <p:spPr>
          <a:xfrm>
            <a:off x="1760502" y="716382"/>
            <a:ext cx="21959034" cy="1015644"/>
          </a:xfrm>
          <a:prstGeom prst="rect">
            <a:avLst/>
          </a:prstGeom>
          <a:noFill/>
        </p:spPr>
        <p:txBody>
          <a:bodyPr wrap="square" lIns="91422" tIns="45711" rIns="91422" bIns="45711" rtlCol="0">
            <a:spAutoFit/>
          </a:bodyPr>
          <a:lstStyle/>
          <a:p>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US Private Jet Operator </a:t>
            </a:r>
            <a:r>
              <a:rPr lang="en-US" sz="6000" dirty="0" err="1">
                <a:ln>
                  <a:solidFill>
                    <a:srgbClr val="00ACED"/>
                  </a:solidFill>
                </a:ln>
                <a:solidFill>
                  <a:srgbClr val="00ACED"/>
                </a:solidFill>
                <a:ea typeface="Open Sans Extrabold" panose="020B0906030804020204" pitchFamily="34" charset="0"/>
                <a:cs typeface="Open Sans Extrabold" panose="020B0906030804020204" pitchFamily="34" charset="0"/>
              </a:rPr>
              <a:t>eMarketplace</a:t>
            </a: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 Efficiencies</a:t>
            </a:r>
          </a:p>
        </p:txBody>
      </p:sp>
      <p:sp>
        <p:nvSpPr>
          <p:cNvPr id="2" name="Arrow: Pentagon 1">
            <a:extLst>
              <a:ext uri="{FF2B5EF4-FFF2-40B4-BE49-F238E27FC236}">
                <a16:creationId xmlns:a16="http://schemas.microsoft.com/office/drawing/2014/main" id="{E9FEFD82-ED46-44F2-A5A8-ADD344937388}"/>
              </a:ext>
            </a:extLst>
          </p:cNvPr>
          <p:cNvSpPr/>
          <p:nvPr/>
        </p:nvSpPr>
        <p:spPr>
          <a:xfrm>
            <a:off x="1760502" y="3138700"/>
            <a:ext cx="1755648" cy="8065008"/>
          </a:xfrm>
          <a:prstGeom prst="homePlate">
            <a:avLst/>
          </a:prstGeom>
          <a:solidFill>
            <a:schemeClr val="tx2">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54DE5BE-A71C-4F61-A892-7D24E908490D}"/>
              </a:ext>
            </a:extLst>
          </p:cNvPr>
          <p:cNvSpPr txBox="1"/>
          <p:nvPr/>
        </p:nvSpPr>
        <p:spPr>
          <a:xfrm rot="16200000">
            <a:off x="-757533" y="6783603"/>
            <a:ext cx="6291074" cy="954107"/>
          </a:xfrm>
          <a:prstGeom prst="rect">
            <a:avLst/>
          </a:prstGeom>
          <a:noFill/>
        </p:spPr>
        <p:txBody>
          <a:bodyPr wrap="square" rtlCol="0">
            <a:spAutoFit/>
          </a:bodyPr>
          <a:lstStyle/>
          <a:p>
            <a:pPr algn="ctr"/>
            <a:r>
              <a:rPr lang="en-US" sz="2800" dirty="0">
                <a:solidFill>
                  <a:schemeClr val="bg1"/>
                </a:solidFill>
              </a:rPr>
              <a:t>Costal Aviation </a:t>
            </a:r>
            <a:r>
              <a:rPr lang="en-US" sz="2800" dirty="0" err="1">
                <a:solidFill>
                  <a:schemeClr val="bg1"/>
                </a:solidFill>
              </a:rPr>
              <a:t>eMarketplace</a:t>
            </a:r>
            <a:endParaRPr lang="en-US" sz="2800" dirty="0">
              <a:solidFill>
                <a:schemeClr val="bg1"/>
              </a:solidFill>
            </a:endParaRPr>
          </a:p>
          <a:p>
            <a:pPr algn="ctr"/>
            <a:r>
              <a:rPr lang="en-US" sz="2800" dirty="0">
                <a:solidFill>
                  <a:schemeClr val="bg1"/>
                </a:solidFill>
              </a:rPr>
              <a:t>250,000 Flights per Year</a:t>
            </a:r>
          </a:p>
        </p:txBody>
      </p:sp>
      <p:sp>
        <p:nvSpPr>
          <p:cNvPr id="27" name="Rectangle 26">
            <a:extLst>
              <a:ext uri="{FF2B5EF4-FFF2-40B4-BE49-F238E27FC236}">
                <a16:creationId xmlns:a16="http://schemas.microsoft.com/office/drawing/2014/main" id="{FF88BA37-A80E-4113-A65F-846C716C2E3C}"/>
              </a:ext>
            </a:extLst>
          </p:cNvPr>
          <p:cNvSpPr/>
          <p:nvPr/>
        </p:nvSpPr>
        <p:spPr>
          <a:xfrm>
            <a:off x="11210544" y="3138700"/>
            <a:ext cx="12070080" cy="6834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2">
                    <a:lumMod val="75000"/>
                  </a:schemeClr>
                </a:solidFill>
              </a:rPr>
              <a:t>Leveraging a Network to Optimize Flight Capacity</a:t>
            </a:r>
          </a:p>
        </p:txBody>
      </p:sp>
      <p:sp>
        <p:nvSpPr>
          <p:cNvPr id="28" name="TextBox 27">
            <a:extLst>
              <a:ext uri="{FF2B5EF4-FFF2-40B4-BE49-F238E27FC236}">
                <a16:creationId xmlns:a16="http://schemas.microsoft.com/office/drawing/2014/main" id="{B4A33D84-2099-4C0B-8734-1CB4BD685EAC}"/>
              </a:ext>
            </a:extLst>
          </p:cNvPr>
          <p:cNvSpPr txBox="1"/>
          <p:nvPr/>
        </p:nvSpPr>
        <p:spPr>
          <a:xfrm>
            <a:off x="3474720" y="3384845"/>
            <a:ext cx="5413248" cy="369332"/>
          </a:xfrm>
          <a:prstGeom prst="rect">
            <a:avLst/>
          </a:prstGeom>
          <a:noFill/>
        </p:spPr>
        <p:txBody>
          <a:bodyPr wrap="square" rtlCol="0">
            <a:spAutoFit/>
          </a:bodyPr>
          <a:lstStyle/>
          <a:p>
            <a:r>
              <a:rPr lang="en-US" b="1" dirty="0">
                <a:solidFill>
                  <a:schemeClr val="tx1">
                    <a:lumMod val="50000"/>
                    <a:lumOff val="50000"/>
                  </a:schemeClr>
                </a:solidFill>
              </a:rPr>
              <a:t>Trading Partners on Coastal </a:t>
            </a:r>
            <a:r>
              <a:rPr lang="en-US" b="1" dirty="0" err="1">
                <a:solidFill>
                  <a:schemeClr val="tx1">
                    <a:lumMod val="50000"/>
                    <a:lumOff val="50000"/>
                  </a:schemeClr>
                </a:solidFill>
              </a:rPr>
              <a:t>eMarketplace</a:t>
            </a:r>
            <a:endParaRPr lang="en-US" b="1" dirty="0">
              <a:solidFill>
                <a:schemeClr val="tx1">
                  <a:lumMod val="50000"/>
                  <a:lumOff val="50000"/>
                </a:schemeClr>
              </a:solidFill>
            </a:endParaRPr>
          </a:p>
        </p:txBody>
      </p:sp>
      <p:sp>
        <p:nvSpPr>
          <p:cNvPr id="30" name="TextBox 29">
            <a:extLst>
              <a:ext uri="{FF2B5EF4-FFF2-40B4-BE49-F238E27FC236}">
                <a16:creationId xmlns:a16="http://schemas.microsoft.com/office/drawing/2014/main" id="{1DA60DE1-D892-4F12-8B71-256FC00F1E79}"/>
              </a:ext>
            </a:extLst>
          </p:cNvPr>
          <p:cNvSpPr txBox="1"/>
          <p:nvPr/>
        </p:nvSpPr>
        <p:spPr>
          <a:xfrm>
            <a:off x="3474720" y="7510413"/>
            <a:ext cx="5413248" cy="369332"/>
          </a:xfrm>
          <a:prstGeom prst="rect">
            <a:avLst/>
          </a:prstGeom>
          <a:noFill/>
        </p:spPr>
        <p:txBody>
          <a:bodyPr wrap="square" rtlCol="0">
            <a:spAutoFit/>
          </a:bodyPr>
          <a:lstStyle/>
          <a:p>
            <a:r>
              <a:rPr lang="en-US" b="1" dirty="0">
                <a:solidFill>
                  <a:schemeClr val="tx1">
                    <a:lumMod val="50000"/>
                    <a:lumOff val="50000"/>
                  </a:schemeClr>
                </a:solidFill>
              </a:rPr>
              <a:t>Additional Operators </a:t>
            </a:r>
          </a:p>
        </p:txBody>
      </p:sp>
      <p:pic>
        <p:nvPicPr>
          <p:cNvPr id="31" name="Picture 30" descr="A picture containing drawing&#10;&#10;Description automatically generated">
            <a:extLst>
              <a:ext uri="{FF2B5EF4-FFF2-40B4-BE49-F238E27FC236}">
                <a16:creationId xmlns:a16="http://schemas.microsoft.com/office/drawing/2014/main" id="{3CF851C9-C9AE-4F7F-9AA4-9CDD49B546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4086" y="6200508"/>
            <a:ext cx="977354" cy="567051"/>
          </a:xfrm>
          <a:prstGeom prst="rect">
            <a:avLst/>
          </a:prstGeom>
        </p:spPr>
      </p:pic>
      <p:pic>
        <p:nvPicPr>
          <p:cNvPr id="32" name="Picture 31" descr="A picture containing drawing&#10;&#10;Description automatically generated">
            <a:extLst>
              <a:ext uri="{FF2B5EF4-FFF2-40B4-BE49-F238E27FC236}">
                <a16:creationId xmlns:a16="http://schemas.microsoft.com/office/drawing/2014/main" id="{4A8CC474-FFAD-4D50-B993-A5C1CB49E0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86855" y="4849551"/>
            <a:ext cx="1492244" cy="571918"/>
          </a:xfrm>
          <a:prstGeom prst="rect">
            <a:avLst/>
          </a:prstGeom>
        </p:spPr>
      </p:pic>
      <p:pic>
        <p:nvPicPr>
          <p:cNvPr id="33" name="Picture 32" descr="A picture containing food, drawing&#10;&#10;Description automatically generated">
            <a:extLst>
              <a:ext uri="{FF2B5EF4-FFF2-40B4-BE49-F238E27FC236}">
                <a16:creationId xmlns:a16="http://schemas.microsoft.com/office/drawing/2014/main" id="{F2A6534B-8770-43C1-9CAA-D9168EA6AE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22305" y="5895788"/>
            <a:ext cx="1057251" cy="588245"/>
          </a:xfrm>
          <a:prstGeom prst="rect">
            <a:avLst/>
          </a:prstGeom>
        </p:spPr>
      </p:pic>
      <p:pic>
        <p:nvPicPr>
          <p:cNvPr id="34" name="Picture 33" descr="A sign lit up at night&#10;&#10;Description automatically generated">
            <a:extLst>
              <a:ext uri="{FF2B5EF4-FFF2-40B4-BE49-F238E27FC236}">
                <a16:creationId xmlns:a16="http://schemas.microsoft.com/office/drawing/2014/main" id="{DCC66D0C-614E-42BF-8236-36609F72AA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800" y="5718321"/>
            <a:ext cx="977353" cy="623918"/>
          </a:xfrm>
          <a:prstGeom prst="rect">
            <a:avLst/>
          </a:prstGeom>
          <a:ln>
            <a:solidFill>
              <a:schemeClr val="accent1">
                <a:shade val="50000"/>
              </a:schemeClr>
            </a:solidFill>
          </a:ln>
        </p:spPr>
      </p:pic>
      <p:pic>
        <p:nvPicPr>
          <p:cNvPr id="35" name="Picture 2">
            <a:extLst>
              <a:ext uri="{FF2B5EF4-FFF2-40B4-BE49-F238E27FC236}">
                <a16:creationId xmlns:a16="http://schemas.microsoft.com/office/drawing/2014/main" id="{DCB08190-327F-49CC-9558-66FCDB9F09B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16150" y="4738995"/>
            <a:ext cx="2572070" cy="51808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B02C86B9-B10D-4176-9CBF-C4D5B075EE2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84699" y="3985442"/>
            <a:ext cx="1763521" cy="404319"/>
          </a:xfrm>
          <a:prstGeom prst="rect">
            <a:avLst/>
          </a:prstGeom>
        </p:spPr>
      </p:pic>
      <p:pic>
        <p:nvPicPr>
          <p:cNvPr id="37" name="Picture 2" descr="XO logo">
            <a:extLst>
              <a:ext uri="{FF2B5EF4-FFF2-40B4-BE49-F238E27FC236}">
                <a16:creationId xmlns:a16="http://schemas.microsoft.com/office/drawing/2014/main" id="{644A2BF7-79C9-47C4-9EAC-1952C568783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48602" y="5790450"/>
            <a:ext cx="784607" cy="35433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a:extLst>
              <a:ext uri="{FF2B5EF4-FFF2-40B4-BE49-F238E27FC236}">
                <a16:creationId xmlns:a16="http://schemas.microsoft.com/office/drawing/2014/main" id="{0DFC7396-2E4A-4102-9B64-0FA4B4597AA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332977" y="4050699"/>
            <a:ext cx="1109981" cy="407762"/>
          </a:xfrm>
          <a:prstGeom prst="rect">
            <a:avLst/>
          </a:prstGeom>
        </p:spPr>
      </p:pic>
      <p:pic>
        <p:nvPicPr>
          <p:cNvPr id="39" name="Picture 4" descr="Airshare">
            <a:extLst>
              <a:ext uri="{FF2B5EF4-FFF2-40B4-BE49-F238E27FC236}">
                <a16:creationId xmlns:a16="http://schemas.microsoft.com/office/drawing/2014/main" id="{8572393E-B3FE-4325-BAFF-FD34469062F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43808" y="4412513"/>
            <a:ext cx="1452693" cy="397272"/>
          </a:xfrm>
          <a:prstGeom prst="rect">
            <a:avLst/>
          </a:prstGeom>
          <a:noFill/>
          <a:extLst>
            <a:ext uri="{909E8E84-426E-40DD-AFC4-6F175D3DCCD1}">
              <a14:hiddenFill xmlns:a14="http://schemas.microsoft.com/office/drawing/2010/main">
                <a:solidFill>
                  <a:srgbClr val="FFFFFF"/>
                </a:solidFill>
              </a14:hiddenFill>
            </a:ext>
          </a:extLst>
        </p:spPr>
      </p:pic>
      <p:sp>
        <p:nvSpPr>
          <p:cNvPr id="40" name="Isosceles Triangle 39">
            <a:extLst>
              <a:ext uri="{FF2B5EF4-FFF2-40B4-BE49-F238E27FC236}">
                <a16:creationId xmlns:a16="http://schemas.microsoft.com/office/drawing/2014/main" id="{E46354FC-499A-452D-934A-5EF187ABD02F}"/>
              </a:ext>
            </a:extLst>
          </p:cNvPr>
          <p:cNvSpPr/>
          <p:nvPr/>
        </p:nvSpPr>
        <p:spPr>
          <a:xfrm>
            <a:off x="19493564" y="4385709"/>
            <a:ext cx="1508663" cy="2071520"/>
          </a:xfrm>
          <a:prstGeom prst="triangle">
            <a:avLst/>
          </a:prstGeom>
          <a:solidFill>
            <a:schemeClr val="accent6">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rapezoid 12">
            <a:extLst>
              <a:ext uri="{FF2B5EF4-FFF2-40B4-BE49-F238E27FC236}">
                <a16:creationId xmlns:a16="http://schemas.microsoft.com/office/drawing/2014/main" id="{F666FF72-6D88-449E-9C19-16FF3503C373}"/>
              </a:ext>
            </a:extLst>
          </p:cNvPr>
          <p:cNvSpPr/>
          <p:nvPr/>
        </p:nvSpPr>
        <p:spPr>
          <a:xfrm>
            <a:off x="17851740" y="8791368"/>
            <a:ext cx="4765407" cy="2071520"/>
          </a:xfrm>
          <a:prstGeom prst="trapezoid">
            <a:avLst>
              <a:gd name="adj" fmla="val 39125"/>
            </a:avLst>
          </a:prstGeom>
          <a:solidFill>
            <a:srgbClr val="00ACE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4BECA58B-7099-43B8-8F07-DD111B0766EC}"/>
              </a:ext>
            </a:extLst>
          </p:cNvPr>
          <p:cNvSpPr txBox="1"/>
          <p:nvPr/>
        </p:nvSpPr>
        <p:spPr>
          <a:xfrm>
            <a:off x="11773809" y="4458461"/>
            <a:ext cx="5923750" cy="461665"/>
          </a:xfrm>
          <a:prstGeom prst="rect">
            <a:avLst/>
          </a:prstGeom>
          <a:noFill/>
        </p:spPr>
        <p:txBody>
          <a:bodyPr wrap="square" rtlCol="0">
            <a:spAutoFit/>
          </a:bodyPr>
          <a:lstStyle/>
          <a:p>
            <a:r>
              <a:rPr lang="en-US" sz="2400" b="1" dirty="0">
                <a:solidFill>
                  <a:srgbClr val="FAC090"/>
                </a:solidFill>
              </a:rPr>
              <a:t>ASAP:</a:t>
            </a:r>
            <a:r>
              <a:rPr lang="en-US" sz="2400" dirty="0"/>
              <a:t> Handling rapid requests</a:t>
            </a:r>
          </a:p>
        </p:txBody>
      </p:sp>
      <p:sp>
        <p:nvSpPr>
          <p:cNvPr id="42" name="TextBox 41">
            <a:extLst>
              <a:ext uri="{FF2B5EF4-FFF2-40B4-BE49-F238E27FC236}">
                <a16:creationId xmlns:a16="http://schemas.microsoft.com/office/drawing/2014/main" id="{926C5624-74EA-4793-80CD-9D29AE2F27B6}"/>
              </a:ext>
            </a:extLst>
          </p:cNvPr>
          <p:cNvSpPr txBox="1"/>
          <p:nvPr/>
        </p:nvSpPr>
        <p:spPr>
          <a:xfrm>
            <a:off x="11777726" y="6869416"/>
            <a:ext cx="5923750" cy="1200329"/>
          </a:xfrm>
          <a:prstGeom prst="rect">
            <a:avLst/>
          </a:prstGeom>
          <a:noFill/>
        </p:spPr>
        <p:txBody>
          <a:bodyPr wrap="square" rtlCol="0">
            <a:spAutoFit/>
          </a:bodyPr>
          <a:lstStyle/>
          <a:p>
            <a:r>
              <a:rPr lang="en-US" sz="2400" b="1" dirty="0">
                <a:solidFill>
                  <a:schemeClr val="accent3">
                    <a:lumMod val="75000"/>
                  </a:schemeClr>
                </a:solidFill>
              </a:rPr>
              <a:t>AOG:</a:t>
            </a:r>
            <a:r>
              <a:rPr lang="en-US" sz="2400" dirty="0"/>
              <a:t> ‘Airplane on ground’ requiring immediate replacement aircraft for mission  </a:t>
            </a:r>
          </a:p>
        </p:txBody>
      </p:sp>
      <p:sp>
        <p:nvSpPr>
          <p:cNvPr id="43" name="TextBox 42">
            <a:extLst>
              <a:ext uri="{FF2B5EF4-FFF2-40B4-BE49-F238E27FC236}">
                <a16:creationId xmlns:a16="http://schemas.microsoft.com/office/drawing/2014/main" id="{B7DE0A32-4C2A-4242-A719-B99812D6F58B}"/>
              </a:ext>
            </a:extLst>
          </p:cNvPr>
          <p:cNvSpPr txBox="1"/>
          <p:nvPr/>
        </p:nvSpPr>
        <p:spPr>
          <a:xfrm>
            <a:off x="11773809" y="9123545"/>
            <a:ext cx="5923750" cy="1569660"/>
          </a:xfrm>
          <a:prstGeom prst="rect">
            <a:avLst/>
          </a:prstGeom>
          <a:noFill/>
        </p:spPr>
        <p:txBody>
          <a:bodyPr wrap="square" rtlCol="0">
            <a:spAutoFit/>
          </a:bodyPr>
          <a:lstStyle/>
          <a:p>
            <a:r>
              <a:rPr lang="en-US" sz="2400" b="1" dirty="0">
                <a:solidFill>
                  <a:srgbClr val="00ACED"/>
                </a:solidFill>
              </a:rPr>
              <a:t>Efficiency:</a:t>
            </a:r>
            <a:r>
              <a:rPr lang="en-US" sz="2400" dirty="0"/>
              <a:t> Schedule optimization drives most efficient choice, automates marketplace cooperation and improves profitability across operators</a:t>
            </a:r>
          </a:p>
        </p:txBody>
      </p:sp>
      <p:sp>
        <p:nvSpPr>
          <p:cNvPr id="44" name="TextBox 43">
            <a:extLst>
              <a:ext uri="{FF2B5EF4-FFF2-40B4-BE49-F238E27FC236}">
                <a16:creationId xmlns:a16="http://schemas.microsoft.com/office/drawing/2014/main" id="{9982A4B0-6114-41E7-AFB8-621F84922F08}"/>
              </a:ext>
            </a:extLst>
          </p:cNvPr>
          <p:cNvSpPr txBox="1"/>
          <p:nvPr/>
        </p:nvSpPr>
        <p:spPr>
          <a:xfrm>
            <a:off x="3667800" y="8503920"/>
            <a:ext cx="1755648" cy="369332"/>
          </a:xfrm>
          <a:prstGeom prst="rect">
            <a:avLst/>
          </a:prstGeom>
          <a:noFill/>
        </p:spPr>
        <p:txBody>
          <a:bodyPr wrap="square" rtlCol="0">
            <a:spAutoFit/>
          </a:bodyPr>
          <a:lstStyle/>
          <a:p>
            <a:r>
              <a:rPr lang="en-US" dirty="0"/>
              <a:t>Vista</a:t>
            </a:r>
          </a:p>
        </p:txBody>
      </p:sp>
      <p:sp>
        <p:nvSpPr>
          <p:cNvPr id="45" name="TextBox 44">
            <a:extLst>
              <a:ext uri="{FF2B5EF4-FFF2-40B4-BE49-F238E27FC236}">
                <a16:creationId xmlns:a16="http://schemas.microsoft.com/office/drawing/2014/main" id="{268CE1CD-0C96-49A7-B990-1C604DEB6CF4}"/>
              </a:ext>
            </a:extLst>
          </p:cNvPr>
          <p:cNvSpPr txBox="1"/>
          <p:nvPr/>
        </p:nvSpPr>
        <p:spPr>
          <a:xfrm>
            <a:off x="3291091" y="9442022"/>
            <a:ext cx="1755648" cy="369332"/>
          </a:xfrm>
          <a:prstGeom prst="rect">
            <a:avLst/>
          </a:prstGeom>
          <a:noFill/>
        </p:spPr>
        <p:txBody>
          <a:bodyPr wrap="square" rtlCol="0">
            <a:spAutoFit/>
          </a:bodyPr>
          <a:lstStyle/>
          <a:p>
            <a:r>
              <a:rPr lang="en-US" dirty="0"/>
              <a:t>Apollo Jets</a:t>
            </a:r>
          </a:p>
        </p:txBody>
      </p:sp>
      <p:sp>
        <p:nvSpPr>
          <p:cNvPr id="46" name="TextBox 45">
            <a:extLst>
              <a:ext uri="{FF2B5EF4-FFF2-40B4-BE49-F238E27FC236}">
                <a16:creationId xmlns:a16="http://schemas.microsoft.com/office/drawing/2014/main" id="{33921F60-7525-4D74-A1BA-2517531087F4}"/>
              </a:ext>
            </a:extLst>
          </p:cNvPr>
          <p:cNvSpPr txBox="1"/>
          <p:nvPr/>
        </p:nvSpPr>
        <p:spPr>
          <a:xfrm>
            <a:off x="3767329" y="10369617"/>
            <a:ext cx="1755648" cy="369332"/>
          </a:xfrm>
          <a:prstGeom prst="rect">
            <a:avLst/>
          </a:prstGeom>
          <a:noFill/>
        </p:spPr>
        <p:txBody>
          <a:bodyPr wrap="square" rtlCol="0">
            <a:spAutoFit/>
          </a:bodyPr>
          <a:lstStyle/>
          <a:p>
            <a:r>
              <a:rPr lang="en-US" dirty="0"/>
              <a:t>NetJets</a:t>
            </a:r>
          </a:p>
        </p:txBody>
      </p:sp>
      <p:sp>
        <p:nvSpPr>
          <p:cNvPr id="47" name="TextBox 46">
            <a:extLst>
              <a:ext uri="{FF2B5EF4-FFF2-40B4-BE49-F238E27FC236}">
                <a16:creationId xmlns:a16="http://schemas.microsoft.com/office/drawing/2014/main" id="{4CB98F4C-8265-4119-BDB7-DCDF126C33B0}"/>
              </a:ext>
            </a:extLst>
          </p:cNvPr>
          <p:cNvSpPr txBox="1"/>
          <p:nvPr/>
        </p:nvSpPr>
        <p:spPr>
          <a:xfrm>
            <a:off x="5223651" y="9114006"/>
            <a:ext cx="1909558" cy="646331"/>
          </a:xfrm>
          <a:prstGeom prst="rect">
            <a:avLst/>
          </a:prstGeom>
          <a:noFill/>
        </p:spPr>
        <p:txBody>
          <a:bodyPr wrap="square" rtlCol="0">
            <a:spAutoFit/>
          </a:bodyPr>
          <a:lstStyle/>
          <a:p>
            <a:pPr algn="ctr"/>
            <a:r>
              <a:rPr lang="en-US" dirty="0"/>
              <a:t>Magellan</a:t>
            </a:r>
          </a:p>
          <a:p>
            <a:pPr algn="ctr"/>
            <a:r>
              <a:rPr lang="en-US" dirty="0"/>
              <a:t>Jets</a:t>
            </a:r>
          </a:p>
        </p:txBody>
      </p:sp>
      <p:sp>
        <p:nvSpPr>
          <p:cNvPr id="48" name="TextBox 47">
            <a:extLst>
              <a:ext uri="{FF2B5EF4-FFF2-40B4-BE49-F238E27FC236}">
                <a16:creationId xmlns:a16="http://schemas.microsoft.com/office/drawing/2014/main" id="{F1A69D57-CD43-4C8E-B3F2-7A4E939EEBB5}"/>
              </a:ext>
            </a:extLst>
          </p:cNvPr>
          <p:cNvSpPr txBox="1"/>
          <p:nvPr/>
        </p:nvSpPr>
        <p:spPr>
          <a:xfrm>
            <a:off x="4802185" y="8315725"/>
            <a:ext cx="1755648" cy="369332"/>
          </a:xfrm>
          <a:prstGeom prst="rect">
            <a:avLst/>
          </a:prstGeom>
          <a:noFill/>
        </p:spPr>
        <p:txBody>
          <a:bodyPr wrap="square" rtlCol="0">
            <a:spAutoFit/>
          </a:bodyPr>
          <a:lstStyle/>
          <a:p>
            <a:r>
              <a:rPr lang="en-US" dirty="0"/>
              <a:t>Sentient</a:t>
            </a:r>
          </a:p>
        </p:txBody>
      </p:sp>
      <p:sp>
        <p:nvSpPr>
          <p:cNvPr id="49" name="Rectangle 48">
            <a:extLst>
              <a:ext uri="{FF2B5EF4-FFF2-40B4-BE49-F238E27FC236}">
                <a16:creationId xmlns:a16="http://schemas.microsoft.com/office/drawing/2014/main" id="{0923248F-DFE4-40EA-9B5B-9C3EEB1BAA77}"/>
              </a:ext>
            </a:extLst>
          </p:cNvPr>
          <p:cNvSpPr/>
          <p:nvPr/>
        </p:nvSpPr>
        <p:spPr>
          <a:xfrm>
            <a:off x="6608594" y="10406193"/>
            <a:ext cx="1120820" cy="369332"/>
          </a:xfrm>
          <a:prstGeom prst="rect">
            <a:avLst/>
          </a:prstGeom>
        </p:spPr>
        <p:txBody>
          <a:bodyPr wrap="none">
            <a:spAutoFit/>
          </a:bodyPr>
          <a:lstStyle/>
          <a:p>
            <a:pPr algn="ctr"/>
            <a:r>
              <a:rPr lang="en-US" dirty="0"/>
              <a:t>Jets.com</a:t>
            </a:r>
          </a:p>
        </p:txBody>
      </p:sp>
      <p:sp>
        <p:nvSpPr>
          <p:cNvPr id="50" name="Rectangle 49">
            <a:extLst>
              <a:ext uri="{FF2B5EF4-FFF2-40B4-BE49-F238E27FC236}">
                <a16:creationId xmlns:a16="http://schemas.microsoft.com/office/drawing/2014/main" id="{3E872014-FF86-41CF-AADF-C629ADD057F0}"/>
              </a:ext>
            </a:extLst>
          </p:cNvPr>
          <p:cNvSpPr/>
          <p:nvPr/>
        </p:nvSpPr>
        <p:spPr>
          <a:xfrm>
            <a:off x="7620793" y="9351456"/>
            <a:ext cx="569388" cy="369332"/>
          </a:xfrm>
          <a:prstGeom prst="rect">
            <a:avLst/>
          </a:prstGeom>
        </p:spPr>
        <p:txBody>
          <a:bodyPr wrap="none">
            <a:spAutoFit/>
          </a:bodyPr>
          <a:lstStyle/>
          <a:p>
            <a:pPr algn="ctr"/>
            <a:r>
              <a:rPr lang="en-US" dirty="0"/>
              <a:t>ACS</a:t>
            </a:r>
          </a:p>
        </p:txBody>
      </p:sp>
      <p:sp>
        <p:nvSpPr>
          <p:cNvPr id="51" name="Rectangle 50">
            <a:extLst>
              <a:ext uri="{FF2B5EF4-FFF2-40B4-BE49-F238E27FC236}">
                <a16:creationId xmlns:a16="http://schemas.microsoft.com/office/drawing/2014/main" id="{19215EE3-B9B8-4FBF-8FEE-2425E456C77B}"/>
              </a:ext>
            </a:extLst>
          </p:cNvPr>
          <p:cNvSpPr/>
          <p:nvPr/>
        </p:nvSpPr>
        <p:spPr>
          <a:xfrm>
            <a:off x="7792301" y="8376330"/>
            <a:ext cx="1335622" cy="369332"/>
          </a:xfrm>
          <a:prstGeom prst="rect">
            <a:avLst/>
          </a:prstGeom>
        </p:spPr>
        <p:txBody>
          <a:bodyPr wrap="none">
            <a:spAutoFit/>
          </a:bodyPr>
          <a:lstStyle/>
          <a:p>
            <a:pPr algn="ctr"/>
            <a:r>
              <a:rPr lang="en-US" dirty="0"/>
              <a:t>JetSmarter</a:t>
            </a:r>
          </a:p>
        </p:txBody>
      </p:sp>
      <p:sp>
        <p:nvSpPr>
          <p:cNvPr id="52" name="Rectangle 51">
            <a:extLst>
              <a:ext uri="{FF2B5EF4-FFF2-40B4-BE49-F238E27FC236}">
                <a16:creationId xmlns:a16="http://schemas.microsoft.com/office/drawing/2014/main" id="{7D37083E-C890-4078-9A83-ADFCF597EDD1}"/>
              </a:ext>
            </a:extLst>
          </p:cNvPr>
          <p:cNvSpPr/>
          <p:nvPr/>
        </p:nvSpPr>
        <p:spPr>
          <a:xfrm>
            <a:off x="8686825" y="8932610"/>
            <a:ext cx="944489" cy="369332"/>
          </a:xfrm>
          <a:prstGeom prst="rect">
            <a:avLst/>
          </a:prstGeom>
        </p:spPr>
        <p:txBody>
          <a:bodyPr wrap="none">
            <a:spAutoFit/>
          </a:bodyPr>
          <a:lstStyle/>
          <a:p>
            <a:pPr algn="ctr"/>
            <a:r>
              <a:rPr lang="en-US" dirty="0"/>
              <a:t>FlexJet</a:t>
            </a:r>
          </a:p>
        </p:txBody>
      </p:sp>
      <p:sp>
        <p:nvSpPr>
          <p:cNvPr id="53" name="Rectangle 52">
            <a:extLst>
              <a:ext uri="{FF2B5EF4-FFF2-40B4-BE49-F238E27FC236}">
                <a16:creationId xmlns:a16="http://schemas.microsoft.com/office/drawing/2014/main" id="{C3A544BF-AE36-471D-B064-88EC8A9637F0}"/>
              </a:ext>
            </a:extLst>
          </p:cNvPr>
          <p:cNvSpPr/>
          <p:nvPr/>
        </p:nvSpPr>
        <p:spPr>
          <a:xfrm>
            <a:off x="8486446" y="9886578"/>
            <a:ext cx="968535" cy="646331"/>
          </a:xfrm>
          <a:prstGeom prst="rect">
            <a:avLst/>
          </a:prstGeom>
        </p:spPr>
        <p:txBody>
          <a:bodyPr wrap="none">
            <a:spAutoFit/>
          </a:bodyPr>
          <a:lstStyle/>
          <a:p>
            <a:pPr algn="ctr"/>
            <a:r>
              <a:rPr lang="en-US" dirty="0"/>
              <a:t>Flight</a:t>
            </a:r>
          </a:p>
          <a:p>
            <a:pPr algn="ctr"/>
            <a:r>
              <a:rPr lang="en-US" dirty="0"/>
              <a:t>Options</a:t>
            </a:r>
          </a:p>
        </p:txBody>
      </p:sp>
      <p:sp>
        <p:nvSpPr>
          <p:cNvPr id="54" name="Slide Number Placeholder 15">
            <a:extLst>
              <a:ext uri="{FF2B5EF4-FFF2-40B4-BE49-F238E27FC236}">
                <a16:creationId xmlns:a16="http://schemas.microsoft.com/office/drawing/2014/main" id="{377E2193-48BF-4202-AD88-BEF00FE75077}"/>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10</a:t>
            </a:fld>
            <a:endParaRPr lang="en-US" sz="3600" dirty="0">
              <a:solidFill>
                <a:schemeClr val="bg1"/>
              </a:solidFill>
            </a:endParaRPr>
          </a:p>
        </p:txBody>
      </p:sp>
    </p:spTree>
    <p:extLst>
      <p:ext uri="{BB962C8B-B14F-4D97-AF65-F5344CB8AC3E}">
        <p14:creationId xmlns:p14="http://schemas.microsoft.com/office/powerpoint/2010/main" val="23661444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308" r="16308"/>
          <a:stretch>
            <a:fillRect/>
          </a:stretch>
        </p:blipFill>
        <p:spPr/>
      </p:pic>
      <p:sp>
        <p:nvSpPr>
          <p:cNvPr id="5" name="Oval 4"/>
          <p:cNvSpPr/>
          <p:nvPr/>
        </p:nvSpPr>
        <p:spPr>
          <a:xfrm>
            <a:off x="13920094" y="4167049"/>
            <a:ext cx="1135187" cy="1135187"/>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arallelogram 3"/>
          <p:cNvSpPr/>
          <p:nvPr/>
        </p:nvSpPr>
        <p:spPr>
          <a:xfrm>
            <a:off x="2404532" y="2230436"/>
            <a:ext cx="11181231" cy="11506152"/>
          </a:xfrm>
          <a:prstGeom prst="parallelogram">
            <a:avLst>
              <a:gd name="adj" fmla="val 39791"/>
            </a:avLst>
          </a:prstGeom>
          <a:solidFill>
            <a:srgbClr val="00ACED">
              <a:alpha val="86000"/>
            </a:srgbClr>
          </a:solidFill>
          <a:ln w="127000" cap="rnd">
            <a:noFill/>
          </a:ln>
          <a:effectLst>
            <a:outerShdw blurRad="101600" dist="139700" dir="8040000" sx="91000" sy="91000" algn="t" rotWithShape="0">
              <a:prstClr val="black">
                <a:alpha val="30000"/>
              </a:prstClr>
            </a:outerShdw>
            <a:softEdge rad="0"/>
          </a:effectLst>
        </p:spPr>
        <p:txBody>
          <a:bodyPr vert="horz" lIns="91440" tIns="45720" rIns="91440" bIns="45720" rtlCol="0" anchor="ctr"/>
          <a:lstStyle/>
          <a:p>
            <a:endParaRPr lang="en-GB" dirty="0">
              <a:solidFill>
                <a:schemeClr val="bg1"/>
              </a:solidFill>
            </a:endParaRPr>
          </a:p>
        </p:txBody>
      </p:sp>
      <p:sp>
        <p:nvSpPr>
          <p:cNvPr id="7" name="Text Placeholder 6"/>
          <p:cNvSpPr>
            <a:spLocks noGrp="1"/>
          </p:cNvSpPr>
          <p:nvPr>
            <p:ph type="body" sz="quarter" idx="12"/>
          </p:nvPr>
        </p:nvSpPr>
        <p:spPr>
          <a:xfrm>
            <a:off x="15176204" y="3885252"/>
            <a:ext cx="9201446" cy="6093835"/>
          </a:xfrm>
        </p:spPr>
        <p:txBody>
          <a:bodyPr>
            <a:noAutofit/>
          </a:bodyPr>
          <a:lstStyle/>
          <a:p>
            <a:r>
              <a:rPr lang="en-GB" sz="3200" b="1" dirty="0">
                <a:solidFill>
                  <a:schemeClr val="tx1">
                    <a:lumMod val="50000"/>
                    <a:lumOff val="50000"/>
                  </a:schemeClr>
                </a:solidFill>
              </a:rPr>
              <a:t>Routinely winning the Bid</a:t>
            </a:r>
          </a:p>
          <a:p>
            <a:r>
              <a:rPr lang="en-GB" sz="2800" dirty="0">
                <a:solidFill>
                  <a:schemeClr val="bg1">
                    <a:lumMod val="65000"/>
                  </a:schemeClr>
                </a:solidFill>
              </a:rPr>
              <a:t>Cheaper and In position – lowest cost to reposition</a:t>
            </a:r>
          </a:p>
          <a:p>
            <a:endParaRPr lang="en-GB" sz="1800" b="1" dirty="0">
              <a:solidFill>
                <a:schemeClr val="tx1">
                  <a:lumMod val="50000"/>
                  <a:lumOff val="50000"/>
                </a:schemeClr>
              </a:solidFill>
            </a:endParaRPr>
          </a:p>
          <a:p>
            <a:r>
              <a:rPr lang="en-GB" sz="3200" b="1" dirty="0">
                <a:solidFill>
                  <a:schemeClr val="tx1">
                    <a:lumMod val="50000"/>
                    <a:lumOff val="50000"/>
                  </a:schemeClr>
                </a:solidFill>
              </a:rPr>
              <a:t>Enables B2B vs B2C Model</a:t>
            </a:r>
          </a:p>
          <a:p>
            <a:r>
              <a:rPr lang="en-GB" sz="2800" dirty="0">
                <a:solidFill>
                  <a:schemeClr val="bg1">
                    <a:lumMod val="65000"/>
                  </a:schemeClr>
                </a:solidFill>
              </a:rPr>
              <a:t>Access to substantial demand (unmet or lower price)</a:t>
            </a:r>
          </a:p>
          <a:p>
            <a:endParaRPr lang="en-GB" sz="1800" dirty="0">
              <a:solidFill>
                <a:schemeClr val="bg1">
                  <a:lumMod val="65000"/>
                </a:schemeClr>
              </a:solidFill>
              <a:latin typeface="+mn-lt"/>
            </a:endParaRPr>
          </a:p>
          <a:p>
            <a:pPr>
              <a:lnSpc>
                <a:spcPct val="110000"/>
              </a:lnSpc>
            </a:pPr>
            <a:r>
              <a:rPr lang="en-GB" sz="3200" b="1" dirty="0">
                <a:solidFill>
                  <a:schemeClr val="tx1">
                    <a:lumMod val="50000"/>
                    <a:lumOff val="50000"/>
                  </a:schemeClr>
                </a:solidFill>
                <a:latin typeface="+mn-lt"/>
              </a:rPr>
              <a:t>Minimal Marketing Costs</a:t>
            </a:r>
          </a:p>
          <a:p>
            <a:pPr>
              <a:lnSpc>
                <a:spcPct val="110000"/>
              </a:lnSpc>
            </a:pPr>
            <a:r>
              <a:rPr lang="en-GB" sz="2800" dirty="0">
                <a:solidFill>
                  <a:schemeClr val="bg1">
                    <a:lumMod val="65000"/>
                  </a:schemeClr>
                </a:solidFill>
                <a:latin typeface="+mn-lt"/>
              </a:rPr>
              <a:t>Electronically booked - $0 Marketing Cost</a:t>
            </a:r>
          </a:p>
          <a:p>
            <a:pPr>
              <a:lnSpc>
                <a:spcPct val="110000"/>
              </a:lnSpc>
            </a:pPr>
            <a:endParaRPr lang="en-GB" sz="1800" dirty="0">
              <a:solidFill>
                <a:schemeClr val="bg1">
                  <a:lumMod val="65000"/>
                </a:schemeClr>
              </a:solidFill>
              <a:latin typeface="+mn-lt"/>
            </a:endParaRPr>
          </a:p>
          <a:p>
            <a:r>
              <a:rPr lang="en-GB" sz="3200" b="1" dirty="0">
                <a:solidFill>
                  <a:schemeClr val="tx1">
                    <a:lumMod val="50000"/>
                    <a:lumOff val="50000"/>
                  </a:schemeClr>
                </a:solidFill>
              </a:rPr>
              <a:t>Exclusive for 7 Years</a:t>
            </a:r>
          </a:p>
          <a:p>
            <a:r>
              <a:rPr lang="en-GB" sz="2800" dirty="0">
                <a:solidFill>
                  <a:schemeClr val="bg1">
                    <a:lumMod val="65000"/>
                  </a:schemeClr>
                </a:solidFill>
              </a:rPr>
              <a:t>For Single Engine Jet Category</a:t>
            </a:r>
          </a:p>
          <a:p>
            <a:pPr>
              <a:lnSpc>
                <a:spcPct val="110000"/>
              </a:lnSpc>
            </a:pPr>
            <a:endParaRPr lang="en-GB" sz="2400" dirty="0">
              <a:solidFill>
                <a:schemeClr val="bg1">
                  <a:lumMod val="65000"/>
                </a:schemeClr>
              </a:solidFill>
              <a:latin typeface="+mn-lt"/>
            </a:endParaRPr>
          </a:p>
          <a:p>
            <a:endParaRPr lang="en-GB" dirty="0">
              <a:solidFill>
                <a:schemeClr val="bg1">
                  <a:lumMod val="65000"/>
                </a:schemeClr>
              </a:solidFill>
              <a:latin typeface="+mn-lt"/>
            </a:endParaRPr>
          </a:p>
        </p:txBody>
      </p:sp>
      <p:grpSp>
        <p:nvGrpSpPr>
          <p:cNvPr id="25" name="Group 24"/>
          <p:cNvGrpSpPr/>
          <p:nvPr/>
        </p:nvGrpSpPr>
        <p:grpSpPr>
          <a:xfrm>
            <a:off x="15115019" y="7669767"/>
            <a:ext cx="789289" cy="791938"/>
            <a:chOff x="4906963" y="2173288"/>
            <a:chExt cx="473075" cy="474663"/>
          </a:xfrm>
          <a:solidFill>
            <a:schemeClr val="bg1"/>
          </a:solidFill>
        </p:grpSpPr>
        <p:sp>
          <p:nvSpPr>
            <p:cNvPr id="26"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7"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
        <p:nvSpPr>
          <p:cNvPr id="31" name="Oval 30"/>
          <p:cNvSpPr/>
          <p:nvPr/>
        </p:nvSpPr>
        <p:spPr>
          <a:xfrm>
            <a:off x="13995770" y="10373524"/>
            <a:ext cx="1135187" cy="1135187"/>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 Placeholder 5"/>
          <p:cNvSpPr txBox="1">
            <a:spLocks/>
          </p:cNvSpPr>
          <p:nvPr/>
        </p:nvSpPr>
        <p:spPr>
          <a:xfrm>
            <a:off x="15061274" y="461648"/>
            <a:ext cx="9823350" cy="6349842"/>
          </a:xfrm>
          <a:prstGeom prst="rect">
            <a:avLst/>
          </a:prstGeom>
        </p:spPr>
        <p:txBody>
          <a:bodyPr vert="horz" lIns="360000" tIns="180000" rIns="360000" bIns="180000" rtlCol="0">
            <a:noAutofit/>
          </a:bodyPr>
          <a:lstStyle>
            <a:lvl1pPr marL="0" indent="0" algn="l" defTabSz="1828343" rtl="0" eaLnBrk="1" latinLnBrk="0" hangingPunct="1">
              <a:lnSpc>
                <a:spcPct val="90000"/>
              </a:lnSpc>
              <a:spcBef>
                <a:spcPts val="0"/>
              </a:spcBef>
              <a:buFont typeface="Arial" panose="020B0604020202020204" pitchFamily="34" charset="0"/>
              <a:buNone/>
              <a:defRPr sz="9998" kern="1200" baseline="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r>
              <a:rPr lang="en-GB" sz="9600" dirty="0">
                <a:solidFill>
                  <a:srgbClr val="00ACED"/>
                </a:solidFill>
                <a:latin typeface="+mj-lt"/>
              </a:rPr>
              <a:t>As a Coastal Partner</a:t>
            </a:r>
            <a:endParaRPr lang="en-GB" sz="6600" dirty="0">
              <a:solidFill>
                <a:srgbClr val="00ACED"/>
              </a:solidFill>
              <a:latin typeface="+mj-lt"/>
              <a:ea typeface="Open Sans Light" panose="020B0306030504020204" pitchFamily="34" charset="0"/>
              <a:cs typeface="Open Sans Light" panose="020B0306030504020204" pitchFamily="34" charset="0"/>
            </a:endParaRPr>
          </a:p>
          <a:p>
            <a:endParaRPr lang="en-GB" sz="6600" dirty="0">
              <a:solidFill>
                <a:srgbClr val="00ACED"/>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2" name="Straight Connector 11"/>
          <p:cNvCxnSpPr/>
          <p:nvPr/>
        </p:nvCxnSpPr>
        <p:spPr>
          <a:xfrm flipH="1">
            <a:off x="9584267" y="7943816"/>
            <a:ext cx="2269066" cy="5792772"/>
          </a:xfrm>
          <a:prstGeom prst="line">
            <a:avLst/>
          </a:prstGeom>
          <a:ln w="57150">
            <a:solidFill>
              <a:srgbClr val="00ACED"/>
            </a:solidFill>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flipH="1">
            <a:off x="0" y="0"/>
            <a:ext cx="3931920" cy="9945677"/>
          </a:xfrm>
          <a:prstGeom prst="line">
            <a:avLst/>
          </a:prstGeom>
          <a:ln w="57150">
            <a:solidFill>
              <a:srgbClr val="00ACE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FAD685A5-F2CC-408E-8A6D-73BEA1DA6096}"/>
              </a:ext>
            </a:extLst>
          </p:cNvPr>
          <p:cNvPicPr>
            <a:picLocks noChangeAspect="1"/>
          </p:cNvPicPr>
          <p:nvPr/>
        </p:nvPicPr>
        <p:blipFill>
          <a:blip r:embed="rId4"/>
          <a:stretch>
            <a:fillRect/>
          </a:stretch>
        </p:blipFill>
        <p:spPr>
          <a:xfrm>
            <a:off x="20450918" y="12207114"/>
            <a:ext cx="2730671" cy="1003721"/>
          </a:xfrm>
          <a:prstGeom prst="rect">
            <a:avLst/>
          </a:prstGeom>
        </p:spPr>
      </p:pic>
      <p:sp>
        <p:nvSpPr>
          <p:cNvPr id="18" name="Oval 17">
            <a:extLst>
              <a:ext uri="{FF2B5EF4-FFF2-40B4-BE49-F238E27FC236}">
                <a16:creationId xmlns:a16="http://schemas.microsoft.com/office/drawing/2014/main" id="{7E2CDF64-928C-48B2-A1B5-9E7AB2A4AEF2}"/>
              </a:ext>
            </a:extLst>
          </p:cNvPr>
          <p:cNvSpPr/>
          <p:nvPr/>
        </p:nvSpPr>
        <p:spPr>
          <a:xfrm>
            <a:off x="13930092" y="8281854"/>
            <a:ext cx="1135187" cy="1135187"/>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5A45FF97-3352-4C44-9A10-113560CB96B8}"/>
              </a:ext>
            </a:extLst>
          </p:cNvPr>
          <p:cNvSpPr/>
          <p:nvPr/>
        </p:nvSpPr>
        <p:spPr>
          <a:xfrm>
            <a:off x="13949399" y="6236172"/>
            <a:ext cx="1135187" cy="1135187"/>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Slide Number Placeholder 15">
            <a:extLst>
              <a:ext uri="{FF2B5EF4-FFF2-40B4-BE49-F238E27FC236}">
                <a16:creationId xmlns:a16="http://schemas.microsoft.com/office/drawing/2014/main" id="{7F8C511A-AC57-48CB-8C39-056F6870EB6A}"/>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11</a:t>
            </a:fld>
            <a:endParaRPr lang="en-US" sz="3600" dirty="0">
              <a:solidFill>
                <a:schemeClr val="bg1"/>
              </a:solidFill>
            </a:endParaRPr>
          </a:p>
        </p:txBody>
      </p:sp>
    </p:spTree>
    <p:extLst>
      <p:ext uri="{BB962C8B-B14F-4D97-AF65-F5344CB8AC3E}">
        <p14:creationId xmlns:p14="http://schemas.microsoft.com/office/powerpoint/2010/main" val="3824693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683226" y="1996684"/>
            <a:ext cx="12359700" cy="1200310"/>
          </a:xfrm>
          <a:prstGeom prst="rect">
            <a:avLst/>
          </a:prstGeom>
          <a:noFill/>
        </p:spPr>
        <p:txBody>
          <a:bodyPr wrap="square" lIns="91422" tIns="45711" rIns="91422" bIns="45711" rtlCol="0">
            <a:spAutoFit/>
          </a:bodyPr>
          <a:lstStyle/>
          <a:p>
            <a:pPr algn="ctr"/>
            <a:r>
              <a:rPr lang="en-US" sz="7000" dirty="0">
                <a:solidFill>
                  <a:schemeClr val="bg1"/>
                </a:solidFill>
                <a:latin typeface="+mj-lt"/>
                <a:ea typeface="Open Sans Extrabold" panose="020B0906030804020204" pitchFamily="34" charset="0"/>
                <a:cs typeface="Open Sans Extrabold" panose="020B0906030804020204" pitchFamily="34" charset="0"/>
              </a:rPr>
              <a:t>The Coastal eMarketplace</a:t>
            </a:r>
            <a:endParaRPr lang="id-ID" sz="7000" dirty="0">
              <a:solidFill>
                <a:schemeClr val="bg1"/>
              </a:solidFill>
              <a:latin typeface="+mj-lt"/>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09DB5BB4-DCEA-4B49-B5C1-E5459768674A}"/>
              </a:ext>
            </a:extLst>
          </p:cNvPr>
          <p:cNvGrpSpPr/>
          <p:nvPr/>
        </p:nvGrpSpPr>
        <p:grpSpPr>
          <a:xfrm>
            <a:off x="9010260" y="3117040"/>
            <a:ext cx="6357130" cy="7111761"/>
            <a:chOff x="9139242" y="3117040"/>
            <a:chExt cx="6357130" cy="7111761"/>
          </a:xfrm>
        </p:grpSpPr>
        <p:sp>
          <p:nvSpPr>
            <p:cNvPr id="14" name="Rectangle 13">
              <a:extLst>
                <a:ext uri="{FF2B5EF4-FFF2-40B4-BE49-F238E27FC236}">
                  <a16:creationId xmlns:a16="http://schemas.microsoft.com/office/drawing/2014/main" id="{38EA7C5A-3BDC-4DD7-B81F-37F062E27C81}"/>
                </a:ext>
              </a:extLst>
            </p:cNvPr>
            <p:cNvSpPr/>
            <p:nvPr/>
          </p:nvSpPr>
          <p:spPr>
            <a:xfrm>
              <a:off x="9139242" y="3749574"/>
              <a:ext cx="6357130" cy="6479227"/>
            </a:xfrm>
            <a:prstGeom prst="rect">
              <a:avLst/>
            </a:pr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691FBEF-24B2-42DD-82E8-2B66039428AE}"/>
                </a:ext>
              </a:extLst>
            </p:cNvPr>
            <p:cNvSpPr/>
            <p:nvPr/>
          </p:nvSpPr>
          <p:spPr>
            <a:xfrm>
              <a:off x="10074372" y="3117040"/>
              <a:ext cx="4486870" cy="1200329"/>
            </a:xfrm>
            <a:prstGeom prst="rect">
              <a:avLst/>
            </a:prstGeom>
            <a:solidFill>
              <a:schemeClr val="bg1"/>
            </a:solidFill>
          </p:spPr>
          <p:txBody>
            <a:bodyPr wrap="square">
              <a:spAutoFit/>
            </a:bodyPr>
            <a:lstStyle/>
            <a:p>
              <a:pPr algn="ctr"/>
              <a:r>
                <a:rPr lang="en-GB" sz="3600" b="1" dirty="0">
                  <a:solidFill>
                    <a:srgbClr val="00ACED"/>
                  </a:solidFill>
                </a:rPr>
                <a:t>$540M Revenue Opportunity</a:t>
              </a:r>
            </a:p>
          </p:txBody>
        </p:sp>
        <p:sp>
          <p:nvSpPr>
            <p:cNvPr id="21" name="TextBox 20"/>
            <p:cNvSpPr txBox="1"/>
            <p:nvPr/>
          </p:nvSpPr>
          <p:spPr>
            <a:xfrm>
              <a:off x="9674225" y="4759181"/>
              <a:ext cx="5029200" cy="3400931"/>
            </a:xfrm>
            <a:prstGeom prst="rect">
              <a:avLst/>
            </a:prstGeom>
            <a:noFill/>
          </p:spPr>
          <p:txBody>
            <a:bodyPr wrap="square" rtlCol="0">
              <a:spAutoFit/>
            </a:bodyPr>
            <a:lstStyle/>
            <a:p>
              <a:pPr marL="342900" indent="-342900">
                <a:lnSpc>
                  <a:spcPct val="200000"/>
                </a:lnSpc>
                <a:buClr>
                  <a:srgbClr val="00ACED"/>
                </a:buClr>
                <a:buSzPct val="100000"/>
                <a:buFont typeface="Arial" pitchFamily="34" charset="0"/>
                <a:buChar char="•"/>
              </a:pPr>
              <a:r>
                <a:rPr lang="en-GB" sz="3200" dirty="0">
                  <a:solidFill>
                    <a:schemeClr val="bg1">
                      <a:lumMod val="65000"/>
                    </a:schemeClr>
                  </a:solidFill>
                </a:rPr>
                <a:t>Light Jets Only</a:t>
              </a:r>
            </a:p>
            <a:p>
              <a:pPr marL="342900" indent="-342900">
                <a:lnSpc>
                  <a:spcPct val="200000"/>
                </a:lnSpc>
                <a:buClr>
                  <a:srgbClr val="00ACED"/>
                </a:buClr>
                <a:buSzPct val="100000"/>
                <a:buFont typeface="Arial" pitchFamily="34" charset="0"/>
                <a:buChar char="•"/>
              </a:pPr>
              <a:r>
                <a:rPr lang="en-GB" sz="3200" dirty="0">
                  <a:solidFill>
                    <a:schemeClr val="bg1">
                      <a:lumMod val="65000"/>
                    </a:schemeClr>
                  </a:solidFill>
                </a:rPr>
                <a:t>Booked Electronically</a:t>
              </a:r>
            </a:p>
            <a:p>
              <a:pPr marL="342900" indent="-342900">
                <a:lnSpc>
                  <a:spcPct val="200000"/>
                </a:lnSpc>
                <a:buClr>
                  <a:srgbClr val="00ACED"/>
                </a:buClr>
                <a:buSzPct val="100000"/>
                <a:buFont typeface="Arial" pitchFamily="34" charset="0"/>
                <a:buChar char="•"/>
              </a:pPr>
              <a:r>
                <a:rPr lang="en-GB" sz="3200" dirty="0">
                  <a:solidFill>
                    <a:schemeClr val="bg1">
                      <a:lumMod val="65000"/>
                    </a:schemeClr>
                  </a:solidFill>
                </a:rPr>
                <a:t>~10% of total market</a:t>
              </a:r>
            </a:p>
            <a:p>
              <a:pPr algn="just"/>
              <a:endParaRPr lang="en-GB" sz="2300" dirty="0">
                <a:solidFill>
                  <a:schemeClr val="bg2">
                    <a:lumMod val="65000"/>
                  </a:schemeClr>
                </a:solidFill>
              </a:endParaRPr>
            </a:p>
          </p:txBody>
        </p:sp>
      </p:grpSp>
      <p:sp>
        <p:nvSpPr>
          <p:cNvPr id="8" name="Subtitle 2"/>
          <p:cNvSpPr txBox="1">
            <a:spLocks/>
          </p:cNvSpPr>
          <p:nvPr/>
        </p:nvSpPr>
        <p:spPr>
          <a:xfrm>
            <a:off x="2769243" y="11038351"/>
            <a:ext cx="10896199" cy="75706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200" dirty="0">
                <a:solidFill>
                  <a:schemeClr val="bg1"/>
                </a:solidFill>
                <a:latin typeface="+mn-lt"/>
                <a:cs typeface="Lato Light"/>
              </a:rPr>
              <a:t>Industry Leading Optimization and Booking</a:t>
            </a:r>
          </a:p>
        </p:txBody>
      </p:sp>
      <p:grpSp>
        <p:nvGrpSpPr>
          <p:cNvPr id="5" name="Group 4">
            <a:extLst>
              <a:ext uri="{FF2B5EF4-FFF2-40B4-BE49-F238E27FC236}">
                <a16:creationId xmlns:a16="http://schemas.microsoft.com/office/drawing/2014/main" id="{10563D7A-D4D5-4233-8D63-D3B9A59A1CE8}"/>
              </a:ext>
            </a:extLst>
          </p:cNvPr>
          <p:cNvGrpSpPr/>
          <p:nvPr/>
        </p:nvGrpSpPr>
        <p:grpSpPr>
          <a:xfrm>
            <a:off x="16260017" y="3141378"/>
            <a:ext cx="6357130" cy="7111761"/>
            <a:chOff x="16260017" y="3141378"/>
            <a:chExt cx="6357130" cy="7111761"/>
          </a:xfrm>
        </p:grpSpPr>
        <p:sp>
          <p:nvSpPr>
            <p:cNvPr id="19" name="Rectangle 18">
              <a:extLst>
                <a:ext uri="{FF2B5EF4-FFF2-40B4-BE49-F238E27FC236}">
                  <a16:creationId xmlns:a16="http://schemas.microsoft.com/office/drawing/2014/main" id="{6E7D31A1-24EB-4E44-9A7D-9A88420AF818}"/>
                </a:ext>
              </a:extLst>
            </p:cNvPr>
            <p:cNvSpPr/>
            <p:nvPr/>
          </p:nvSpPr>
          <p:spPr>
            <a:xfrm>
              <a:off x="16260017" y="3773912"/>
              <a:ext cx="6357130" cy="6479227"/>
            </a:xfrm>
            <a:prstGeom prst="rect">
              <a:avLst/>
            </a:pr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CADC3FC-4BB9-40C9-917E-5CF0015B6B53}"/>
                </a:ext>
              </a:extLst>
            </p:cNvPr>
            <p:cNvSpPr/>
            <p:nvPr/>
          </p:nvSpPr>
          <p:spPr>
            <a:xfrm>
              <a:off x="17195147" y="3141378"/>
              <a:ext cx="4486870" cy="1200329"/>
            </a:xfrm>
            <a:prstGeom prst="rect">
              <a:avLst/>
            </a:prstGeom>
            <a:solidFill>
              <a:schemeClr val="bg1"/>
            </a:solidFill>
          </p:spPr>
          <p:txBody>
            <a:bodyPr wrap="square">
              <a:spAutoFit/>
            </a:bodyPr>
            <a:lstStyle/>
            <a:p>
              <a:pPr algn="ctr"/>
              <a:r>
                <a:rPr lang="en-GB" sz="3600" b="1" dirty="0">
                  <a:solidFill>
                    <a:srgbClr val="00ACED"/>
                  </a:solidFill>
                </a:rPr>
                <a:t>2,000 Additional Sources</a:t>
              </a:r>
            </a:p>
          </p:txBody>
        </p:sp>
        <p:sp>
          <p:nvSpPr>
            <p:cNvPr id="17" name="TextBox 16">
              <a:extLst>
                <a:ext uri="{FF2B5EF4-FFF2-40B4-BE49-F238E27FC236}">
                  <a16:creationId xmlns:a16="http://schemas.microsoft.com/office/drawing/2014/main" id="{9081AB27-C80A-47B4-BE19-04791A5EB651}"/>
                </a:ext>
              </a:extLst>
            </p:cNvPr>
            <p:cNvSpPr txBox="1"/>
            <p:nvPr/>
          </p:nvSpPr>
          <p:spPr>
            <a:xfrm>
              <a:off x="16941284" y="4759181"/>
              <a:ext cx="5029200" cy="3400931"/>
            </a:xfrm>
            <a:prstGeom prst="rect">
              <a:avLst/>
            </a:prstGeom>
            <a:noFill/>
          </p:spPr>
          <p:txBody>
            <a:bodyPr wrap="square" rtlCol="0">
              <a:spAutoFit/>
            </a:bodyPr>
            <a:lstStyle/>
            <a:p>
              <a:pPr marL="342900" indent="-342900">
                <a:lnSpc>
                  <a:spcPct val="200000"/>
                </a:lnSpc>
                <a:buClr>
                  <a:srgbClr val="00ACED"/>
                </a:buClr>
                <a:buSzPct val="100000"/>
                <a:buFont typeface="Arial" pitchFamily="34" charset="0"/>
                <a:buChar char="•"/>
              </a:pPr>
              <a:r>
                <a:rPr lang="en-GB" sz="3200" dirty="0">
                  <a:solidFill>
                    <a:schemeClr val="bg1">
                      <a:lumMod val="65000"/>
                    </a:schemeClr>
                  </a:solidFill>
                </a:rPr>
                <a:t>Brokers</a:t>
              </a:r>
            </a:p>
            <a:p>
              <a:pPr marL="342900" indent="-342900">
                <a:lnSpc>
                  <a:spcPct val="200000"/>
                </a:lnSpc>
                <a:buClr>
                  <a:srgbClr val="00ACED"/>
                </a:buClr>
                <a:buSzPct val="100000"/>
                <a:buFont typeface="Arial" pitchFamily="34" charset="0"/>
                <a:buChar char="•"/>
              </a:pPr>
              <a:r>
                <a:rPr lang="en-GB" sz="3200" dirty="0">
                  <a:solidFill>
                    <a:schemeClr val="bg1">
                      <a:lumMod val="65000"/>
                    </a:schemeClr>
                  </a:solidFill>
                </a:rPr>
                <a:t>Operators</a:t>
              </a:r>
            </a:p>
            <a:p>
              <a:pPr marL="342900" indent="-342900">
                <a:lnSpc>
                  <a:spcPct val="200000"/>
                </a:lnSpc>
                <a:buClr>
                  <a:srgbClr val="00ACED"/>
                </a:buClr>
                <a:buSzPct val="100000"/>
                <a:buFont typeface="Arial" pitchFamily="34" charset="0"/>
                <a:buChar char="•"/>
              </a:pPr>
              <a:r>
                <a:rPr lang="en-GB" sz="3200" dirty="0">
                  <a:solidFill>
                    <a:schemeClr val="bg1">
                      <a:lumMod val="65000"/>
                    </a:schemeClr>
                  </a:solidFill>
                </a:rPr>
                <a:t>AOGs</a:t>
              </a:r>
            </a:p>
            <a:p>
              <a:pPr algn="just"/>
              <a:endParaRPr lang="en-GB" sz="2300" dirty="0">
                <a:solidFill>
                  <a:schemeClr val="bg2">
                    <a:lumMod val="65000"/>
                  </a:schemeClr>
                </a:solidFill>
              </a:endParaRPr>
            </a:p>
          </p:txBody>
        </p:sp>
      </p:grpSp>
      <p:sp>
        <p:nvSpPr>
          <p:cNvPr id="16" name="TextBox 15">
            <a:extLst>
              <a:ext uri="{FF2B5EF4-FFF2-40B4-BE49-F238E27FC236}">
                <a16:creationId xmlns:a16="http://schemas.microsoft.com/office/drawing/2014/main" id="{CD2FC43E-864E-4056-B226-E99132F80E34}"/>
              </a:ext>
            </a:extLst>
          </p:cNvPr>
          <p:cNvSpPr txBox="1"/>
          <p:nvPr/>
        </p:nvSpPr>
        <p:spPr>
          <a:xfrm>
            <a:off x="1760502" y="716382"/>
            <a:ext cx="21959034" cy="1569642"/>
          </a:xfrm>
          <a:prstGeom prst="rect">
            <a:avLst/>
          </a:prstGeom>
          <a:noFill/>
        </p:spPr>
        <p:txBody>
          <a:bodyPr wrap="square" lIns="91422" tIns="45711" rIns="91422" bIns="45711" rtlCol="0">
            <a:spAutoFit/>
          </a:bodyPr>
          <a:lstStyle/>
          <a:p>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The Coastal </a:t>
            </a:r>
            <a:r>
              <a:rPr lang="en-US" sz="6000" dirty="0" err="1">
                <a:ln>
                  <a:solidFill>
                    <a:srgbClr val="00ACED"/>
                  </a:solidFill>
                </a:ln>
                <a:solidFill>
                  <a:srgbClr val="00ACED"/>
                </a:solidFill>
                <a:ea typeface="Open Sans Extrabold" panose="020B0906030804020204" pitchFamily="34" charset="0"/>
                <a:cs typeface="Open Sans Extrabold" panose="020B0906030804020204" pitchFamily="34" charset="0"/>
              </a:rPr>
              <a:t>eMarketplace</a:t>
            </a:r>
            <a:endPar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endParaRPr>
          </a:p>
          <a:p>
            <a:r>
              <a:rPr lang="en-US" sz="3600" dirty="0">
                <a:ln>
                  <a:solidFill>
                    <a:srgbClr val="00ACED"/>
                  </a:solidFill>
                </a:ln>
                <a:solidFill>
                  <a:srgbClr val="00ACED"/>
                </a:solidFill>
                <a:ea typeface="Open Sans Extrabold" panose="020B0906030804020204" pitchFamily="34" charset="0"/>
                <a:cs typeface="Open Sans Extrabold" panose="020B0906030804020204" pitchFamily="34" charset="0"/>
              </a:rPr>
              <a:t>Industry Leading Optimization and Booking</a:t>
            </a:r>
          </a:p>
        </p:txBody>
      </p:sp>
      <p:grpSp>
        <p:nvGrpSpPr>
          <p:cNvPr id="4" name="Group 3">
            <a:extLst>
              <a:ext uri="{FF2B5EF4-FFF2-40B4-BE49-F238E27FC236}">
                <a16:creationId xmlns:a16="http://schemas.microsoft.com/office/drawing/2014/main" id="{87993B3B-6247-4763-AE5D-6CAD00D12130}"/>
              </a:ext>
            </a:extLst>
          </p:cNvPr>
          <p:cNvGrpSpPr/>
          <p:nvPr/>
        </p:nvGrpSpPr>
        <p:grpSpPr>
          <a:xfrm>
            <a:off x="1760503" y="3117040"/>
            <a:ext cx="6357130" cy="7151341"/>
            <a:chOff x="1760503" y="3117040"/>
            <a:chExt cx="6357130" cy="7151341"/>
          </a:xfrm>
        </p:grpSpPr>
        <p:sp>
          <p:nvSpPr>
            <p:cNvPr id="2" name="Rectangle 1">
              <a:extLst>
                <a:ext uri="{FF2B5EF4-FFF2-40B4-BE49-F238E27FC236}">
                  <a16:creationId xmlns:a16="http://schemas.microsoft.com/office/drawing/2014/main" id="{FC332E40-02B6-476E-8240-C6481551A205}"/>
                </a:ext>
              </a:extLst>
            </p:cNvPr>
            <p:cNvSpPr/>
            <p:nvPr/>
          </p:nvSpPr>
          <p:spPr>
            <a:xfrm>
              <a:off x="1760503" y="3749574"/>
              <a:ext cx="6357130" cy="6479227"/>
            </a:xfrm>
            <a:prstGeom prst="rect">
              <a:avLst/>
            </a:pr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980081" y="4759181"/>
              <a:ext cx="5917975" cy="5509200"/>
            </a:xfrm>
            <a:prstGeom prst="rect">
              <a:avLst/>
            </a:prstGeom>
            <a:noFill/>
          </p:spPr>
          <p:txBody>
            <a:bodyPr wrap="square" rtlCol="0">
              <a:spAutoFit/>
            </a:bodyPr>
            <a:lstStyle/>
            <a:p>
              <a:pPr marL="342900" indent="-342900">
                <a:lnSpc>
                  <a:spcPct val="200000"/>
                </a:lnSpc>
                <a:buClr>
                  <a:srgbClr val="00ACED"/>
                </a:buClr>
                <a:buSzPct val="100000"/>
                <a:buFont typeface="Arial" pitchFamily="34" charset="0"/>
                <a:buChar char="•"/>
              </a:pPr>
              <a:r>
                <a:rPr lang="en-GB" sz="3200" dirty="0">
                  <a:solidFill>
                    <a:schemeClr val="bg1">
                      <a:lumMod val="65000"/>
                    </a:schemeClr>
                  </a:solidFill>
                </a:rPr>
                <a:t>Short Haul &lt; 600NM</a:t>
              </a:r>
            </a:p>
            <a:p>
              <a:pPr marL="342900" indent="-342900">
                <a:lnSpc>
                  <a:spcPct val="200000"/>
                </a:lnSpc>
                <a:buClr>
                  <a:srgbClr val="00ACED"/>
                </a:buClr>
                <a:buSzPct val="100000"/>
                <a:buFont typeface="Arial" pitchFamily="34" charset="0"/>
                <a:buChar char="•"/>
              </a:pPr>
              <a:r>
                <a:rPr lang="en-GB" sz="3200" dirty="0">
                  <a:solidFill>
                    <a:schemeClr val="bg1">
                      <a:lumMod val="65000"/>
                    </a:schemeClr>
                  </a:solidFill>
                </a:rPr>
                <a:t>120,000 Hours of Flight Time</a:t>
              </a:r>
            </a:p>
            <a:p>
              <a:pPr marL="342900" indent="-342900">
                <a:lnSpc>
                  <a:spcPct val="200000"/>
                </a:lnSpc>
                <a:buClr>
                  <a:srgbClr val="00ACED"/>
                </a:buClr>
                <a:buSzPct val="100000"/>
                <a:buFont typeface="Arial" pitchFamily="34" charset="0"/>
                <a:buChar char="•"/>
              </a:pPr>
              <a:r>
                <a:rPr lang="en-GB" sz="3200" dirty="0">
                  <a:solidFill>
                    <a:schemeClr val="bg1">
                      <a:lumMod val="65000"/>
                    </a:schemeClr>
                  </a:solidFill>
                </a:rPr>
                <a:t>Two Hour Minimums</a:t>
              </a:r>
            </a:p>
            <a:p>
              <a:pPr marL="342900" indent="-342900">
                <a:lnSpc>
                  <a:spcPct val="200000"/>
                </a:lnSpc>
                <a:buClr>
                  <a:srgbClr val="00ACED"/>
                </a:buClr>
                <a:buSzPct val="100000"/>
                <a:buFont typeface="Arial" pitchFamily="34" charset="0"/>
                <a:buChar char="•"/>
              </a:pPr>
              <a:endParaRPr lang="en-GB" sz="1000" dirty="0">
                <a:solidFill>
                  <a:schemeClr val="bg1">
                    <a:lumMod val="65000"/>
                  </a:schemeClr>
                </a:solidFill>
              </a:endParaRPr>
            </a:p>
            <a:p>
              <a:pPr marL="342900" indent="-342900">
                <a:buClr>
                  <a:srgbClr val="00ACED"/>
                </a:buClr>
                <a:buSzPct val="100000"/>
                <a:buFont typeface="Arial" pitchFamily="34" charset="0"/>
                <a:buChar char="•"/>
              </a:pPr>
              <a:r>
                <a:rPr lang="en-GB" sz="3200" dirty="0">
                  <a:solidFill>
                    <a:schemeClr val="bg1">
                      <a:lumMod val="65000"/>
                    </a:schemeClr>
                  </a:solidFill>
                </a:rPr>
                <a:t>Real Time Data Feeds and  Optimization</a:t>
              </a:r>
            </a:p>
            <a:p>
              <a:pPr marL="342900" indent="-342900" algn="just">
                <a:buClr>
                  <a:srgbClr val="1A658A"/>
                </a:buClr>
                <a:buFont typeface="Arial" pitchFamily="34" charset="0"/>
                <a:buChar char="•"/>
              </a:pPr>
              <a:endParaRPr lang="en-GB" sz="2300" dirty="0">
                <a:solidFill>
                  <a:schemeClr val="bg2">
                    <a:lumMod val="65000"/>
                  </a:schemeClr>
                </a:solidFill>
              </a:endParaRPr>
            </a:p>
            <a:p>
              <a:pPr algn="just"/>
              <a:endParaRPr lang="en-GB" sz="2100" dirty="0"/>
            </a:p>
            <a:p>
              <a:pPr algn="just"/>
              <a:endParaRPr lang="en-GB" sz="3200" dirty="0"/>
            </a:p>
          </p:txBody>
        </p:sp>
        <p:sp>
          <p:nvSpPr>
            <p:cNvPr id="3" name="Rectangle 2">
              <a:extLst>
                <a:ext uri="{FF2B5EF4-FFF2-40B4-BE49-F238E27FC236}">
                  <a16:creationId xmlns:a16="http://schemas.microsoft.com/office/drawing/2014/main" id="{074B1CAE-B5C7-43C2-ABA5-40C125897800}"/>
                </a:ext>
              </a:extLst>
            </p:cNvPr>
            <p:cNvSpPr/>
            <p:nvPr/>
          </p:nvSpPr>
          <p:spPr>
            <a:xfrm>
              <a:off x="2695633" y="3117040"/>
              <a:ext cx="4486870" cy="1200329"/>
            </a:xfrm>
            <a:prstGeom prst="rect">
              <a:avLst/>
            </a:prstGeom>
            <a:solidFill>
              <a:schemeClr val="bg1"/>
            </a:solidFill>
          </p:spPr>
          <p:txBody>
            <a:bodyPr wrap="square">
              <a:spAutoFit/>
            </a:bodyPr>
            <a:lstStyle/>
            <a:p>
              <a:pPr algn="ctr"/>
              <a:r>
                <a:rPr lang="en-GB" sz="3600" b="1" dirty="0">
                  <a:solidFill>
                    <a:srgbClr val="00ACED"/>
                  </a:solidFill>
                </a:rPr>
                <a:t>60,000 Light Jet Flights Per Year</a:t>
              </a:r>
              <a:r>
                <a:rPr lang="en-GB" dirty="0">
                  <a:solidFill>
                    <a:schemeClr val="bg1">
                      <a:lumMod val="65000"/>
                    </a:schemeClr>
                  </a:solidFill>
                </a:rPr>
                <a:t> </a:t>
              </a:r>
            </a:p>
          </p:txBody>
        </p:sp>
      </p:grpSp>
      <p:sp>
        <p:nvSpPr>
          <p:cNvPr id="22" name="Slide Number Placeholder 15">
            <a:extLst>
              <a:ext uri="{FF2B5EF4-FFF2-40B4-BE49-F238E27FC236}">
                <a16:creationId xmlns:a16="http://schemas.microsoft.com/office/drawing/2014/main" id="{E3094EAD-88B9-477D-AA30-47AFD116F37D}"/>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12</a:t>
            </a:fld>
            <a:endParaRPr lang="en-US" sz="3600" dirty="0">
              <a:solidFill>
                <a:schemeClr val="bg1"/>
              </a:solidFill>
            </a:endParaRPr>
          </a:p>
        </p:txBody>
      </p:sp>
      <p:grpSp>
        <p:nvGrpSpPr>
          <p:cNvPr id="23" name="Group 22">
            <a:extLst>
              <a:ext uri="{FF2B5EF4-FFF2-40B4-BE49-F238E27FC236}">
                <a16:creationId xmlns:a16="http://schemas.microsoft.com/office/drawing/2014/main" id="{B837C132-1FA8-47AE-B20B-A2E9E4E09446}"/>
              </a:ext>
            </a:extLst>
          </p:cNvPr>
          <p:cNvGrpSpPr/>
          <p:nvPr/>
        </p:nvGrpSpPr>
        <p:grpSpPr>
          <a:xfrm>
            <a:off x="0" y="10372288"/>
            <a:ext cx="24381243" cy="3343712"/>
            <a:chOff x="0" y="10372288"/>
            <a:chExt cx="24381243" cy="3343712"/>
          </a:xfrm>
        </p:grpSpPr>
        <p:pic>
          <p:nvPicPr>
            <p:cNvPr id="24" name="Picture 23">
              <a:extLst>
                <a:ext uri="{FF2B5EF4-FFF2-40B4-BE49-F238E27FC236}">
                  <a16:creationId xmlns:a16="http://schemas.microsoft.com/office/drawing/2014/main" id="{4AAA8720-0C84-402E-9350-BD49533B9B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25" name="Picture 24">
              <a:extLst>
                <a:ext uri="{FF2B5EF4-FFF2-40B4-BE49-F238E27FC236}">
                  <a16:creationId xmlns:a16="http://schemas.microsoft.com/office/drawing/2014/main" id="{767E6C4E-8FC6-4AB5-9657-6A6EA70BB9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2254383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FAD57173-F4F1-4ADC-8EE2-80CED027BB80}"/>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Dual Evolution of the Private Aviation Marketplace</a:t>
            </a:r>
          </a:p>
        </p:txBody>
      </p:sp>
      <p:sp>
        <p:nvSpPr>
          <p:cNvPr id="2" name="Rectangle 1">
            <a:extLst>
              <a:ext uri="{FF2B5EF4-FFF2-40B4-BE49-F238E27FC236}">
                <a16:creationId xmlns:a16="http://schemas.microsoft.com/office/drawing/2014/main" id="{F2B71008-81B6-4B1C-9C24-66409015382C}"/>
              </a:ext>
            </a:extLst>
          </p:cNvPr>
          <p:cNvSpPr/>
          <p:nvPr/>
        </p:nvSpPr>
        <p:spPr>
          <a:xfrm>
            <a:off x="18107762" y="2480110"/>
            <a:ext cx="3692280" cy="341036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99" b="1" dirty="0">
                <a:solidFill>
                  <a:schemeClr val="tx1"/>
                </a:solidFill>
              </a:rPr>
              <a:t>On-Demand, Non-Membership</a:t>
            </a:r>
          </a:p>
          <a:p>
            <a:pPr algn="ctr"/>
            <a:r>
              <a:rPr lang="en-US" sz="3599" b="1" dirty="0">
                <a:solidFill>
                  <a:schemeClr val="tx1"/>
                </a:solidFill>
              </a:rPr>
              <a:t>Solutions</a:t>
            </a:r>
          </a:p>
          <a:p>
            <a:pPr algn="ctr"/>
            <a:endParaRPr lang="en-US" sz="3599" b="1" dirty="0">
              <a:solidFill>
                <a:schemeClr val="tx1"/>
              </a:solidFill>
            </a:endParaRPr>
          </a:p>
          <a:p>
            <a:pPr algn="ctr"/>
            <a:r>
              <a:rPr lang="en-US" sz="3599" b="1" dirty="0">
                <a:solidFill>
                  <a:schemeClr val="tx1"/>
                </a:solidFill>
              </a:rPr>
              <a:t>Verijet</a:t>
            </a:r>
          </a:p>
        </p:txBody>
      </p:sp>
      <p:sp>
        <p:nvSpPr>
          <p:cNvPr id="3" name="Rectangle 2">
            <a:extLst>
              <a:ext uri="{FF2B5EF4-FFF2-40B4-BE49-F238E27FC236}">
                <a16:creationId xmlns:a16="http://schemas.microsoft.com/office/drawing/2014/main" id="{679002A0-FEE0-461F-86DF-6E2A4E63499C}"/>
              </a:ext>
            </a:extLst>
          </p:cNvPr>
          <p:cNvSpPr/>
          <p:nvPr/>
        </p:nvSpPr>
        <p:spPr>
          <a:xfrm>
            <a:off x="3837999" y="5178699"/>
            <a:ext cx="3941767" cy="3073131"/>
          </a:xfrm>
          <a:prstGeom prst="rect">
            <a:avLst/>
          </a:prstGeom>
          <a:gradFill>
            <a:gsLst>
              <a:gs pos="0">
                <a:schemeClr val="accent1">
                  <a:lumMod val="5000"/>
                  <a:lumOff val="95000"/>
                </a:schemeClr>
              </a:gs>
              <a:gs pos="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99" b="1" dirty="0">
                <a:solidFill>
                  <a:schemeClr val="tx1"/>
                </a:solidFill>
              </a:rPr>
              <a:t>Full</a:t>
            </a:r>
          </a:p>
          <a:p>
            <a:pPr algn="ctr"/>
            <a:r>
              <a:rPr lang="en-US" sz="3599" b="1" dirty="0">
                <a:solidFill>
                  <a:schemeClr val="tx1"/>
                </a:solidFill>
              </a:rPr>
              <a:t>Aircraft </a:t>
            </a:r>
          </a:p>
          <a:p>
            <a:pPr algn="ctr"/>
            <a:r>
              <a:rPr lang="en-US" sz="3599" b="1" dirty="0">
                <a:solidFill>
                  <a:schemeClr val="tx1"/>
                </a:solidFill>
              </a:rPr>
              <a:t>Ownership</a:t>
            </a:r>
          </a:p>
          <a:p>
            <a:pPr algn="ctr"/>
            <a:endParaRPr lang="en-US" sz="3599" b="1" dirty="0">
              <a:solidFill>
                <a:schemeClr val="tx1"/>
              </a:solidFill>
            </a:endParaRPr>
          </a:p>
          <a:p>
            <a:pPr algn="ctr"/>
            <a:r>
              <a:rPr lang="en-US" sz="3599" b="1" dirty="0">
                <a:solidFill>
                  <a:schemeClr val="tx1"/>
                </a:solidFill>
              </a:rPr>
              <a:t>GE, IBM, others</a:t>
            </a:r>
          </a:p>
        </p:txBody>
      </p:sp>
      <p:sp>
        <p:nvSpPr>
          <p:cNvPr id="4" name="Rectangle 3">
            <a:extLst>
              <a:ext uri="{FF2B5EF4-FFF2-40B4-BE49-F238E27FC236}">
                <a16:creationId xmlns:a16="http://schemas.microsoft.com/office/drawing/2014/main" id="{6F9F7E11-D005-45D0-81D5-0F02F7A71A13}"/>
              </a:ext>
            </a:extLst>
          </p:cNvPr>
          <p:cNvSpPr/>
          <p:nvPr/>
        </p:nvSpPr>
        <p:spPr>
          <a:xfrm>
            <a:off x="8700202" y="4200292"/>
            <a:ext cx="3715600" cy="3254486"/>
          </a:xfrm>
          <a:prstGeom prst="rect">
            <a:avLst/>
          </a:prstGeom>
          <a:gradFill>
            <a:gsLst>
              <a:gs pos="0">
                <a:schemeClr val="accent1">
                  <a:lumMod val="5000"/>
                  <a:lumOff val="95000"/>
                </a:schemeClr>
              </a:gs>
              <a:gs pos="8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99" b="1" dirty="0">
                <a:solidFill>
                  <a:schemeClr val="tx1"/>
                </a:solidFill>
              </a:rPr>
              <a:t>Fractional</a:t>
            </a:r>
          </a:p>
          <a:p>
            <a:pPr algn="ctr"/>
            <a:r>
              <a:rPr lang="en-US" sz="3599" b="1" dirty="0">
                <a:solidFill>
                  <a:schemeClr val="tx1"/>
                </a:solidFill>
              </a:rPr>
              <a:t>Ownership</a:t>
            </a:r>
          </a:p>
          <a:p>
            <a:pPr algn="ctr"/>
            <a:endParaRPr lang="en-US" sz="3599" b="1" dirty="0">
              <a:solidFill>
                <a:schemeClr val="tx1"/>
              </a:solidFill>
            </a:endParaRPr>
          </a:p>
          <a:p>
            <a:pPr algn="ctr"/>
            <a:r>
              <a:rPr lang="en-US" sz="3599" b="1" dirty="0">
                <a:solidFill>
                  <a:schemeClr val="tx1"/>
                </a:solidFill>
              </a:rPr>
              <a:t>Netjets, Flexjet</a:t>
            </a:r>
          </a:p>
        </p:txBody>
      </p:sp>
      <p:sp>
        <p:nvSpPr>
          <p:cNvPr id="5" name="Rectangle 4">
            <a:extLst>
              <a:ext uri="{FF2B5EF4-FFF2-40B4-BE49-F238E27FC236}">
                <a16:creationId xmlns:a16="http://schemas.microsoft.com/office/drawing/2014/main" id="{DC15F7CF-33E5-42B7-972B-E90CE464467F}"/>
              </a:ext>
            </a:extLst>
          </p:cNvPr>
          <p:cNvSpPr/>
          <p:nvPr/>
        </p:nvSpPr>
        <p:spPr>
          <a:xfrm>
            <a:off x="13391029" y="3392791"/>
            <a:ext cx="3907976" cy="3465209"/>
          </a:xfrm>
          <a:prstGeom prst="rect">
            <a:avLst/>
          </a:prstGeom>
          <a:gradFill>
            <a:gsLst>
              <a:gs pos="0">
                <a:schemeClr val="accent1">
                  <a:lumMod val="5000"/>
                  <a:lumOff val="95000"/>
                </a:schemeClr>
              </a:gs>
              <a:gs pos="25000">
                <a:schemeClr val="accent1">
                  <a:lumMod val="45000"/>
                  <a:lumOff val="55000"/>
                </a:schemeClr>
              </a:gs>
              <a:gs pos="84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99" b="1" dirty="0">
                <a:solidFill>
                  <a:schemeClr val="tx1"/>
                </a:solidFill>
              </a:rPr>
              <a:t>Prepaid</a:t>
            </a:r>
          </a:p>
          <a:p>
            <a:pPr algn="ctr"/>
            <a:r>
              <a:rPr lang="en-US" sz="3599" b="1" dirty="0">
                <a:solidFill>
                  <a:schemeClr val="tx1"/>
                </a:solidFill>
              </a:rPr>
              <a:t> Jet Cards, Membership</a:t>
            </a:r>
          </a:p>
          <a:p>
            <a:pPr algn="ctr"/>
            <a:endParaRPr lang="en-US" sz="3599" b="1" dirty="0">
              <a:solidFill>
                <a:schemeClr val="tx1"/>
              </a:solidFill>
            </a:endParaRPr>
          </a:p>
          <a:p>
            <a:pPr algn="ctr"/>
            <a:r>
              <a:rPr lang="en-US" sz="3599" b="1" dirty="0">
                <a:solidFill>
                  <a:schemeClr val="tx1"/>
                </a:solidFill>
              </a:rPr>
              <a:t>Sentient, </a:t>
            </a:r>
          </a:p>
          <a:p>
            <a:pPr algn="ctr"/>
            <a:r>
              <a:rPr lang="en-US" sz="3599" b="1" dirty="0">
                <a:solidFill>
                  <a:schemeClr val="tx1"/>
                </a:solidFill>
              </a:rPr>
              <a:t>Wheels Up</a:t>
            </a:r>
          </a:p>
        </p:txBody>
      </p:sp>
      <p:sp>
        <p:nvSpPr>
          <p:cNvPr id="6" name="TextBox 5">
            <a:extLst>
              <a:ext uri="{FF2B5EF4-FFF2-40B4-BE49-F238E27FC236}">
                <a16:creationId xmlns:a16="http://schemas.microsoft.com/office/drawing/2014/main" id="{A13A0C6E-F58D-468C-9A5E-D08704DF8D67}"/>
              </a:ext>
            </a:extLst>
          </p:cNvPr>
          <p:cNvSpPr txBox="1"/>
          <p:nvPr/>
        </p:nvSpPr>
        <p:spPr>
          <a:xfrm>
            <a:off x="259067" y="11538784"/>
            <a:ext cx="27876542" cy="830868"/>
          </a:xfrm>
          <a:prstGeom prst="rect">
            <a:avLst/>
          </a:prstGeom>
          <a:noFill/>
        </p:spPr>
        <p:txBody>
          <a:bodyPr wrap="none" rtlCol="0">
            <a:spAutoFit/>
          </a:bodyPr>
          <a:lstStyle/>
          <a:p>
            <a:r>
              <a:rPr lang="en-US" sz="4799" b="1" dirty="0"/>
              <a:t>              </a:t>
            </a:r>
            <a:r>
              <a:rPr lang="en-US" sz="3600" b="1" dirty="0"/>
              <a:t>1980s</a:t>
            </a:r>
            <a:r>
              <a:rPr lang="en-US" sz="4799" b="1" dirty="0"/>
              <a:t>                       </a:t>
            </a:r>
            <a:r>
              <a:rPr lang="en-US" sz="3600" b="1" dirty="0"/>
              <a:t>1990s                          2000s                      2010s             2020 &amp; beyond                            </a:t>
            </a:r>
          </a:p>
        </p:txBody>
      </p:sp>
      <p:sp>
        <p:nvSpPr>
          <p:cNvPr id="9" name="Arrow: Down 8">
            <a:extLst>
              <a:ext uri="{FF2B5EF4-FFF2-40B4-BE49-F238E27FC236}">
                <a16:creationId xmlns:a16="http://schemas.microsoft.com/office/drawing/2014/main" id="{B88DF114-3ED5-414C-9DD4-7CAA4106EFA6}"/>
              </a:ext>
            </a:extLst>
          </p:cNvPr>
          <p:cNvSpPr/>
          <p:nvPr/>
        </p:nvSpPr>
        <p:spPr>
          <a:xfrm>
            <a:off x="1599926" y="6697404"/>
            <a:ext cx="302519" cy="21565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p>
        </p:txBody>
      </p:sp>
      <p:sp>
        <p:nvSpPr>
          <p:cNvPr id="10" name="Arrow: Down 9">
            <a:extLst>
              <a:ext uri="{FF2B5EF4-FFF2-40B4-BE49-F238E27FC236}">
                <a16:creationId xmlns:a16="http://schemas.microsoft.com/office/drawing/2014/main" id="{82F10C3E-7414-4CC8-8479-75F18EE182CB}"/>
              </a:ext>
            </a:extLst>
          </p:cNvPr>
          <p:cNvSpPr/>
          <p:nvPr/>
        </p:nvSpPr>
        <p:spPr>
          <a:xfrm rot="10800000">
            <a:off x="1615345" y="2542771"/>
            <a:ext cx="385927" cy="26633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p>
        </p:txBody>
      </p:sp>
      <p:sp>
        <p:nvSpPr>
          <p:cNvPr id="11" name="TextBox 10">
            <a:extLst>
              <a:ext uri="{FF2B5EF4-FFF2-40B4-BE49-F238E27FC236}">
                <a16:creationId xmlns:a16="http://schemas.microsoft.com/office/drawing/2014/main" id="{D6A22AEC-6726-4F0A-8729-21CF50D22AB5}"/>
              </a:ext>
            </a:extLst>
          </p:cNvPr>
          <p:cNvSpPr txBox="1"/>
          <p:nvPr/>
        </p:nvSpPr>
        <p:spPr>
          <a:xfrm>
            <a:off x="185203" y="5145988"/>
            <a:ext cx="3246209" cy="1569276"/>
          </a:xfrm>
          <a:prstGeom prst="rect">
            <a:avLst/>
          </a:prstGeom>
          <a:noFill/>
        </p:spPr>
        <p:txBody>
          <a:bodyPr wrap="none" rtlCol="0">
            <a:spAutoFit/>
          </a:bodyPr>
          <a:lstStyle/>
          <a:p>
            <a:pPr algn="ctr"/>
            <a:r>
              <a:rPr lang="en-US" sz="3199" b="1" dirty="0"/>
              <a:t>Level of</a:t>
            </a:r>
          </a:p>
          <a:p>
            <a:pPr algn="ctr"/>
            <a:r>
              <a:rPr lang="en-US" sz="3199" b="1" dirty="0"/>
              <a:t>Customer Asset </a:t>
            </a:r>
          </a:p>
          <a:p>
            <a:pPr algn="ctr"/>
            <a:r>
              <a:rPr lang="en-US" sz="3199" b="1" dirty="0"/>
              <a:t>Ownership</a:t>
            </a:r>
          </a:p>
        </p:txBody>
      </p:sp>
      <p:sp>
        <p:nvSpPr>
          <p:cNvPr id="12" name="TextBox 11">
            <a:extLst>
              <a:ext uri="{FF2B5EF4-FFF2-40B4-BE49-F238E27FC236}">
                <a16:creationId xmlns:a16="http://schemas.microsoft.com/office/drawing/2014/main" id="{8370A231-3370-423D-97BD-54B3537906A2}"/>
              </a:ext>
            </a:extLst>
          </p:cNvPr>
          <p:cNvSpPr txBox="1"/>
          <p:nvPr/>
        </p:nvSpPr>
        <p:spPr>
          <a:xfrm>
            <a:off x="1581124" y="1955128"/>
            <a:ext cx="771365" cy="646203"/>
          </a:xfrm>
          <a:prstGeom prst="rect">
            <a:avLst/>
          </a:prstGeom>
          <a:noFill/>
        </p:spPr>
        <p:txBody>
          <a:bodyPr wrap="none" rtlCol="0">
            <a:spAutoFit/>
          </a:bodyPr>
          <a:lstStyle/>
          <a:p>
            <a:r>
              <a:rPr lang="en-US" sz="3599" b="1" dirty="0"/>
              <a:t>0%</a:t>
            </a:r>
          </a:p>
        </p:txBody>
      </p:sp>
      <p:sp>
        <p:nvSpPr>
          <p:cNvPr id="13" name="TextBox 12">
            <a:extLst>
              <a:ext uri="{FF2B5EF4-FFF2-40B4-BE49-F238E27FC236}">
                <a16:creationId xmlns:a16="http://schemas.microsoft.com/office/drawing/2014/main" id="{FE845781-64CC-4333-94AB-D37BCC80C233}"/>
              </a:ext>
            </a:extLst>
          </p:cNvPr>
          <p:cNvSpPr txBox="1"/>
          <p:nvPr/>
        </p:nvSpPr>
        <p:spPr>
          <a:xfrm>
            <a:off x="1092419" y="8775012"/>
            <a:ext cx="1313180" cy="646203"/>
          </a:xfrm>
          <a:prstGeom prst="rect">
            <a:avLst/>
          </a:prstGeom>
          <a:noFill/>
        </p:spPr>
        <p:txBody>
          <a:bodyPr wrap="none" rtlCol="0">
            <a:spAutoFit/>
          </a:bodyPr>
          <a:lstStyle/>
          <a:p>
            <a:r>
              <a:rPr lang="en-US" sz="3599" b="1" dirty="0"/>
              <a:t>100%</a:t>
            </a:r>
          </a:p>
        </p:txBody>
      </p:sp>
      <p:sp>
        <p:nvSpPr>
          <p:cNvPr id="44" name="Rectangle 43">
            <a:extLst>
              <a:ext uri="{FF2B5EF4-FFF2-40B4-BE49-F238E27FC236}">
                <a16:creationId xmlns:a16="http://schemas.microsoft.com/office/drawing/2014/main" id="{E4B8A89E-7EAB-4D89-96A8-27B13122C281}"/>
              </a:ext>
            </a:extLst>
          </p:cNvPr>
          <p:cNvSpPr/>
          <p:nvPr/>
        </p:nvSpPr>
        <p:spPr>
          <a:xfrm>
            <a:off x="3257305" y="11203790"/>
            <a:ext cx="19648386" cy="14626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3599" dirty="0"/>
          </a:p>
        </p:txBody>
      </p:sp>
      <p:sp>
        <p:nvSpPr>
          <p:cNvPr id="45" name="Oval 44">
            <a:extLst>
              <a:ext uri="{FF2B5EF4-FFF2-40B4-BE49-F238E27FC236}">
                <a16:creationId xmlns:a16="http://schemas.microsoft.com/office/drawing/2014/main" id="{46F71AAD-F508-4D95-8299-670770EAE077}"/>
              </a:ext>
            </a:extLst>
          </p:cNvPr>
          <p:cNvSpPr/>
          <p:nvPr/>
        </p:nvSpPr>
        <p:spPr>
          <a:xfrm>
            <a:off x="3083773" y="10788739"/>
            <a:ext cx="1048239" cy="95072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3599" dirty="0"/>
          </a:p>
        </p:txBody>
      </p:sp>
      <p:sp>
        <p:nvSpPr>
          <p:cNvPr id="46" name="Oval 45">
            <a:extLst>
              <a:ext uri="{FF2B5EF4-FFF2-40B4-BE49-F238E27FC236}">
                <a16:creationId xmlns:a16="http://schemas.microsoft.com/office/drawing/2014/main" id="{75FC28E3-454E-4021-9283-9EFD0B71FCD7}"/>
              </a:ext>
            </a:extLst>
          </p:cNvPr>
          <p:cNvSpPr/>
          <p:nvPr/>
        </p:nvSpPr>
        <p:spPr>
          <a:xfrm>
            <a:off x="8562650" y="10800928"/>
            <a:ext cx="1048239" cy="95072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3599" dirty="0"/>
          </a:p>
        </p:txBody>
      </p:sp>
      <p:sp>
        <p:nvSpPr>
          <p:cNvPr id="47" name="Oval 46">
            <a:extLst>
              <a:ext uri="{FF2B5EF4-FFF2-40B4-BE49-F238E27FC236}">
                <a16:creationId xmlns:a16="http://schemas.microsoft.com/office/drawing/2014/main" id="{590058C4-2C9D-4270-914D-EFFEA68D3DB4}"/>
              </a:ext>
            </a:extLst>
          </p:cNvPr>
          <p:cNvSpPr/>
          <p:nvPr/>
        </p:nvSpPr>
        <p:spPr>
          <a:xfrm>
            <a:off x="13389424" y="10819216"/>
            <a:ext cx="1048239" cy="95072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3599" dirty="0"/>
          </a:p>
        </p:txBody>
      </p:sp>
      <p:sp>
        <p:nvSpPr>
          <p:cNvPr id="48" name="Oval 47">
            <a:extLst>
              <a:ext uri="{FF2B5EF4-FFF2-40B4-BE49-F238E27FC236}">
                <a16:creationId xmlns:a16="http://schemas.microsoft.com/office/drawing/2014/main" id="{CF3FFFD0-D219-4B79-8E2D-3F4D6E9B104B}"/>
              </a:ext>
            </a:extLst>
          </p:cNvPr>
          <p:cNvSpPr/>
          <p:nvPr/>
        </p:nvSpPr>
        <p:spPr>
          <a:xfrm>
            <a:off x="17685985" y="10800918"/>
            <a:ext cx="1048239" cy="95072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3599" dirty="0"/>
          </a:p>
        </p:txBody>
      </p:sp>
      <p:sp>
        <p:nvSpPr>
          <p:cNvPr id="8" name="TextBox 7">
            <a:extLst>
              <a:ext uri="{FF2B5EF4-FFF2-40B4-BE49-F238E27FC236}">
                <a16:creationId xmlns:a16="http://schemas.microsoft.com/office/drawing/2014/main" id="{958D25B6-F5A8-4709-9E0D-22CF627DD4FF}"/>
              </a:ext>
            </a:extLst>
          </p:cNvPr>
          <p:cNvSpPr txBox="1"/>
          <p:nvPr/>
        </p:nvSpPr>
        <p:spPr>
          <a:xfrm>
            <a:off x="7095917" y="9281104"/>
            <a:ext cx="4204997" cy="1384610"/>
          </a:xfrm>
          <a:prstGeom prst="rect">
            <a:avLst/>
          </a:prstGeom>
          <a:solidFill>
            <a:srgbClr val="92D050"/>
          </a:solidFill>
        </p:spPr>
        <p:txBody>
          <a:bodyPr wrap="none" rtlCol="0">
            <a:spAutoFit/>
          </a:bodyPr>
          <a:lstStyle/>
          <a:p>
            <a:pPr algn="ctr"/>
            <a:r>
              <a:rPr lang="en-US" sz="2799" dirty="0"/>
              <a:t>NASA’s quest for small</a:t>
            </a:r>
          </a:p>
          <a:p>
            <a:pPr algn="ctr"/>
            <a:r>
              <a:rPr lang="en-US" sz="2799" dirty="0"/>
              <a:t>aircraft transport system</a:t>
            </a:r>
          </a:p>
          <a:p>
            <a:pPr algn="ctr"/>
            <a:r>
              <a:rPr lang="en-US" sz="2799" dirty="0"/>
              <a:t>to facilitate PTP travel</a:t>
            </a:r>
          </a:p>
        </p:txBody>
      </p:sp>
      <p:sp>
        <p:nvSpPr>
          <p:cNvPr id="14" name="TextBox 13">
            <a:extLst>
              <a:ext uri="{FF2B5EF4-FFF2-40B4-BE49-F238E27FC236}">
                <a16:creationId xmlns:a16="http://schemas.microsoft.com/office/drawing/2014/main" id="{D73AAA63-D718-47EF-826A-B31342E4591C}"/>
              </a:ext>
            </a:extLst>
          </p:cNvPr>
          <p:cNvSpPr txBox="1"/>
          <p:nvPr/>
        </p:nvSpPr>
        <p:spPr>
          <a:xfrm>
            <a:off x="11591574" y="8865194"/>
            <a:ext cx="4369200" cy="1815369"/>
          </a:xfrm>
          <a:prstGeom prst="rect">
            <a:avLst/>
          </a:prstGeom>
          <a:solidFill>
            <a:srgbClr val="92D050"/>
          </a:solidFill>
        </p:spPr>
        <p:txBody>
          <a:bodyPr wrap="square" rtlCol="0">
            <a:spAutoFit/>
          </a:bodyPr>
          <a:lstStyle/>
          <a:p>
            <a:pPr algn="ctr"/>
            <a:r>
              <a:rPr lang="en-US" sz="2799" dirty="0"/>
              <a:t>AI creates Coastal </a:t>
            </a:r>
          </a:p>
          <a:p>
            <a:pPr algn="ctr"/>
            <a:r>
              <a:rPr lang="en-US" sz="2799" dirty="0"/>
              <a:t>eMarketplace and efficiency</a:t>
            </a:r>
          </a:p>
          <a:p>
            <a:pPr algn="ctr"/>
            <a:r>
              <a:rPr lang="en-US" sz="2799" dirty="0"/>
              <a:t>in private jet travel</a:t>
            </a:r>
          </a:p>
        </p:txBody>
      </p:sp>
      <p:sp>
        <p:nvSpPr>
          <p:cNvPr id="49" name="TextBox 48">
            <a:extLst>
              <a:ext uri="{FF2B5EF4-FFF2-40B4-BE49-F238E27FC236}">
                <a16:creationId xmlns:a16="http://schemas.microsoft.com/office/drawing/2014/main" id="{84E96E9E-0AFE-4297-97B3-F17363E042D8}"/>
              </a:ext>
            </a:extLst>
          </p:cNvPr>
          <p:cNvSpPr txBox="1"/>
          <p:nvPr/>
        </p:nvSpPr>
        <p:spPr>
          <a:xfrm>
            <a:off x="16232551" y="9292969"/>
            <a:ext cx="3953132" cy="1384610"/>
          </a:xfrm>
          <a:prstGeom prst="rect">
            <a:avLst/>
          </a:prstGeom>
          <a:solidFill>
            <a:srgbClr val="92D050"/>
          </a:solidFill>
        </p:spPr>
        <p:txBody>
          <a:bodyPr wrap="square" rtlCol="0">
            <a:spAutoFit/>
          </a:bodyPr>
          <a:lstStyle/>
          <a:p>
            <a:pPr algn="ctr"/>
            <a:r>
              <a:rPr lang="en-US" sz="2799" dirty="0"/>
              <a:t> Cirrus Vision Jet brings </a:t>
            </a:r>
          </a:p>
          <a:p>
            <a:pPr algn="ctr"/>
            <a:r>
              <a:rPr lang="en-US" sz="2799" dirty="0"/>
              <a:t>lowest operating costs </a:t>
            </a:r>
          </a:p>
          <a:p>
            <a:pPr algn="ctr"/>
            <a:r>
              <a:rPr lang="en-US" sz="2799" dirty="0"/>
              <a:t>and increased safety</a:t>
            </a:r>
          </a:p>
        </p:txBody>
      </p:sp>
      <p:sp>
        <p:nvSpPr>
          <p:cNvPr id="50" name="Oval 49">
            <a:extLst>
              <a:ext uri="{FF2B5EF4-FFF2-40B4-BE49-F238E27FC236}">
                <a16:creationId xmlns:a16="http://schemas.microsoft.com/office/drawing/2014/main" id="{1869A0EA-986C-4327-AB39-A94943E80C64}"/>
              </a:ext>
            </a:extLst>
          </p:cNvPr>
          <p:cNvSpPr/>
          <p:nvPr/>
        </p:nvSpPr>
        <p:spPr>
          <a:xfrm>
            <a:off x="21964263" y="10801416"/>
            <a:ext cx="1048239" cy="95072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3599" dirty="0"/>
          </a:p>
        </p:txBody>
      </p:sp>
      <p:sp>
        <p:nvSpPr>
          <p:cNvPr id="51" name="TextBox 50">
            <a:extLst>
              <a:ext uri="{FF2B5EF4-FFF2-40B4-BE49-F238E27FC236}">
                <a16:creationId xmlns:a16="http://schemas.microsoft.com/office/drawing/2014/main" id="{A319003C-670A-4F5C-92C6-9297A88CB865}"/>
              </a:ext>
            </a:extLst>
          </p:cNvPr>
          <p:cNvSpPr txBox="1"/>
          <p:nvPr/>
        </p:nvSpPr>
        <p:spPr>
          <a:xfrm>
            <a:off x="20457461" y="9311257"/>
            <a:ext cx="3631938" cy="1384610"/>
          </a:xfrm>
          <a:prstGeom prst="rect">
            <a:avLst/>
          </a:prstGeom>
          <a:solidFill>
            <a:srgbClr val="92D050"/>
          </a:solidFill>
        </p:spPr>
        <p:txBody>
          <a:bodyPr wrap="square" rtlCol="0">
            <a:spAutoFit/>
          </a:bodyPr>
          <a:lstStyle/>
          <a:p>
            <a:pPr algn="ctr"/>
            <a:r>
              <a:rPr lang="en-US" sz="2799" dirty="0"/>
              <a:t>Cost efficient, </a:t>
            </a:r>
          </a:p>
          <a:p>
            <a:pPr algn="ctr"/>
            <a:r>
              <a:rPr lang="en-US" sz="2799" dirty="0"/>
              <a:t>On-demand PTP air travel</a:t>
            </a:r>
          </a:p>
        </p:txBody>
      </p:sp>
      <p:sp>
        <p:nvSpPr>
          <p:cNvPr id="52" name="TextBox 51">
            <a:extLst>
              <a:ext uri="{FF2B5EF4-FFF2-40B4-BE49-F238E27FC236}">
                <a16:creationId xmlns:a16="http://schemas.microsoft.com/office/drawing/2014/main" id="{94FAA621-E32A-44BA-B237-C79DC8470049}"/>
              </a:ext>
            </a:extLst>
          </p:cNvPr>
          <p:cNvSpPr txBox="1"/>
          <p:nvPr/>
        </p:nvSpPr>
        <p:spPr>
          <a:xfrm>
            <a:off x="2533145" y="9299397"/>
            <a:ext cx="4131707" cy="1384610"/>
          </a:xfrm>
          <a:prstGeom prst="rect">
            <a:avLst/>
          </a:prstGeom>
          <a:solidFill>
            <a:srgbClr val="92D050"/>
          </a:solidFill>
        </p:spPr>
        <p:txBody>
          <a:bodyPr wrap="none" rtlCol="0">
            <a:spAutoFit/>
          </a:bodyPr>
          <a:lstStyle/>
          <a:p>
            <a:pPr algn="ctr"/>
            <a:r>
              <a:rPr lang="en-US" sz="2799" dirty="0"/>
              <a:t>US Aviation Deregulation</a:t>
            </a:r>
          </a:p>
          <a:p>
            <a:pPr algn="ctr"/>
            <a:r>
              <a:rPr lang="en-US" sz="2799" dirty="0"/>
              <a:t>unlocks both hub-and-</a:t>
            </a:r>
          </a:p>
          <a:p>
            <a:pPr algn="ctr"/>
            <a:r>
              <a:rPr lang="en-US" sz="2799" dirty="0"/>
              <a:t>spoke ... and congestion</a:t>
            </a:r>
          </a:p>
        </p:txBody>
      </p:sp>
      <p:sp>
        <p:nvSpPr>
          <p:cNvPr id="53" name="Arrow: Right 52">
            <a:extLst>
              <a:ext uri="{FF2B5EF4-FFF2-40B4-BE49-F238E27FC236}">
                <a16:creationId xmlns:a16="http://schemas.microsoft.com/office/drawing/2014/main" id="{09CAE7B0-CF6A-4532-AA11-CAB4538A8075}"/>
              </a:ext>
            </a:extLst>
          </p:cNvPr>
          <p:cNvSpPr/>
          <p:nvPr/>
        </p:nvSpPr>
        <p:spPr>
          <a:xfrm rot="21280077">
            <a:off x="6584404" y="7715652"/>
            <a:ext cx="13611432" cy="4152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p>
        </p:txBody>
      </p:sp>
      <p:sp>
        <p:nvSpPr>
          <p:cNvPr id="54" name="Arrow: Right 53">
            <a:extLst>
              <a:ext uri="{FF2B5EF4-FFF2-40B4-BE49-F238E27FC236}">
                <a16:creationId xmlns:a16="http://schemas.microsoft.com/office/drawing/2014/main" id="{236BADCA-97F9-42A3-AB1E-A042B8669EC8}"/>
              </a:ext>
            </a:extLst>
          </p:cNvPr>
          <p:cNvSpPr/>
          <p:nvPr/>
        </p:nvSpPr>
        <p:spPr>
          <a:xfrm rot="21277373">
            <a:off x="6681539" y="8188906"/>
            <a:ext cx="13575506" cy="374628"/>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p>
        </p:txBody>
      </p:sp>
      <p:sp>
        <p:nvSpPr>
          <p:cNvPr id="32" name="Slide Number Placeholder 15">
            <a:extLst>
              <a:ext uri="{FF2B5EF4-FFF2-40B4-BE49-F238E27FC236}">
                <a16:creationId xmlns:a16="http://schemas.microsoft.com/office/drawing/2014/main" id="{7FC4ECCD-569B-4713-B6E0-1F08EAA11261}"/>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13</a:t>
            </a:fld>
            <a:endParaRPr lang="en-US" sz="3600" dirty="0">
              <a:solidFill>
                <a:schemeClr val="bg1"/>
              </a:solidFill>
            </a:endParaRPr>
          </a:p>
        </p:txBody>
      </p:sp>
      <p:grpSp>
        <p:nvGrpSpPr>
          <p:cNvPr id="34" name="Group 33">
            <a:extLst>
              <a:ext uri="{FF2B5EF4-FFF2-40B4-BE49-F238E27FC236}">
                <a16:creationId xmlns:a16="http://schemas.microsoft.com/office/drawing/2014/main" id="{AFBAE471-FBCD-48AE-BDF4-EEF12261DC27}"/>
              </a:ext>
            </a:extLst>
          </p:cNvPr>
          <p:cNvGrpSpPr/>
          <p:nvPr/>
        </p:nvGrpSpPr>
        <p:grpSpPr>
          <a:xfrm>
            <a:off x="0" y="10372288"/>
            <a:ext cx="24381243" cy="3343712"/>
            <a:chOff x="0" y="10372288"/>
            <a:chExt cx="24381243" cy="3343712"/>
          </a:xfrm>
        </p:grpSpPr>
        <p:pic>
          <p:nvPicPr>
            <p:cNvPr id="35" name="Picture 34">
              <a:extLst>
                <a:ext uri="{FF2B5EF4-FFF2-40B4-BE49-F238E27FC236}">
                  <a16:creationId xmlns:a16="http://schemas.microsoft.com/office/drawing/2014/main" id="{385C665E-523C-4ED9-954E-F2A1C8F22B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36" name="Picture 35">
              <a:extLst>
                <a:ext uri="{FF2B5EF4-FFF2-40B4-BE49-F238E27FC236}">
                  <a16:creationId xmlns:a16="http://schemas.microsoft.com/office/drawing/2014/main" id="{55B79F6A-AFE0-42DD-A057-DB958100D7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834933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6681" b="6681"/>
          <a:stretch>
            <a:fillRect/>
          </a:stretch>
        </p:blipFill>
        <p:spPr/>
      </p:pic>
      <p:sp>
        <p:nvSpPr>
          <p:cNvPr id="4" name="Rectangle 3"/>
          <p:cNvSpPr/>
          <p:nvPr/>
        </p:nvSpPr>
        <p:spPr>
          <a:xfrm>
            <a:off x="66711" y="-423290"/>
            <a:ext cx="24377650" cy="13716000"/>
          </a:xfrm>
          <a:prstGeom prst="rect">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p:cNvGrpSpPr/>
          <p:nvPr/>
        </p:nvGrpSpPr>
        <p:grpSpPr>
          <a:xfrm>
            <a:off x="1387625" y="4769768"/>
            <a:ext cx="21707336" cy="864096"/>
            <a:chOff x="1387625" y="1282278"/>
            <a:chExt cx="21707336" cy="864096"/>
          </a:xfrm>
        </p:grpSpPr>
        <p:grpSp>
          <p:nvGrpSpPr>
            <p:cNvPr id="18" name="Group 17"/>
            <p:cNvGrpSpPr/>
            <p:nvPr/>
          </p:nvGrpSpPr>
          <p:grpSpPr>
            <a:xfrm>
              <a:off x="1387625" y="1282278"/>
              <a:ext cx="21707336" cy="864096"/>
              <a:chOff x="1370549" y="906234"/>
              <a:chExt cx="21707336" cy="864096"/>
            </a:xfrm>
          </p:grpSpPr>
          <p:sp>
            <p:nvSpPr>
              <p:cNvPr id="6" name="Oval 5"/>
              <p:cNvSpPr/>
              <p:nvPr/>
            </p:nvSpPr>
            <p:spPr>
              <a:xfrm>
                <a:off x="1370549" y="906234"/>
                <a:ext cx="868680" cy="864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107705" y="1246842"/>
                <a:ext cx="2048256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6580213" y="906234"/>
                <a:ext cx="868680" cy="864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11789877" y="906234"/>
                <a:ext cx="868680" cy="864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16999541" y="906234"/>
                <a:ext cx="868680" cy="864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22209205" y="906234"/>
                <a:ext cx="868680" cy="8640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 name="Group 16"/>
            <p:cNvGrpSpPr/>
            <p:nvPr/>
          </p:nvGrpSpPr>
          <p:grpSpPr>
            <a:xfrm>
              <a:off x="1456205" y="1348566"/>
              <a:ext cx="11150848" cy="731520"/>
              <a:chOff x="1315617" y="3329608"/>
              <a:chExt cx="11150848" cy="731520"/>
            </a:xfrm>
            <a:solidFill>
              <a:schemeClr val="accent1"/>
            </a:solidFill>
          </p:grpSpPr>
          <p:sp>
            <p:nvSpPr>
              <p:cNvPr id="12" name="Rectangle 11"/>
              <p:cNvSpPr/>
              <p:nvPr/>
            </p:nvSpPr>
            <p:spPr>
              <a:xfrm>
                <a:off x="1895109" y="3649648"/>
                <a:ext cx="10149840" cy="9144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1315617" y="3329608"/>
                <a:ext cx="731520" cy="73152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6525281" y="3329608"/>
                <a:ext cx="731520" cy="73152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Oval 15"/>
              <p:cNvSpPr/>
              <p:nvPr/>
            </p:nvSpPr>
            <p:spPr>
              <a:xfrm>
                <a:off x="11734945" y="3329608"/>
                <a:ext cx="731520" cy="73152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8" name="Subtitle 2"/>
          <p:cNvSpPr txBox="1">
            <a:spLocks/>
          </p:cNvSpPr>
          <p:nvPr/>
        </p:nvSpPr>
        <p:spPr>
          <a:xfrm>
            <a:off x="1970792" y="6013746"/>
            <a:ext cx="4608512" cy="2356422"/>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bg1"/>
                </a:solidFill>
                <a:effectLst>
                  <a:outerShdw blurRad="50800" dist="38100" dir="2700000" algn="tl" rotWithShape="0">
                    <a:prstClr val="black">
                      <a:alpha val="40000"/>
                    </a:prstClr>
                  </a:outerShdw>
                </a:effectLst>
                <a:cs typeface="Lato Regular"/>
              </a:rPr>
              <a:t>NASA SATS</a:t>
            </a:r>
            <a:endParaRPr lang="en-US" sz="2800" b="1" dirty="0">
              <a:solidFill>
                <a:schemeClr val="bg1"/>
              </a:solidFill>
              <a:effectLst>
                <a:outerShdw blurRad="50800" dist="38100" dir="2700000" algn="tl" rotWithShape="0">
                  <a:prstClr val="black">
                    <a:alpha val="40000"/>
                  </a:prstClr>
                </a:outerShdw>
              </a:effectLst>
              <a:cs typeface="Lato Regular"/>
            </a:endParaRPr>
          </a:p>
          <a:p>
            <a:pPr marL="0" indent="0">
              <a:buNone/>
            </a:pPr>
            <a:r>
              <a:rPr lang="en-US" sz="2500" b="1" dirty="0">
                <a:solidFill>
                  <a:schemeClr val="bg1"/>
                </a:solidFill>
                <a:effectLst>
                  <a:outerShdw blurRad="50800" dist="38100" dir="2700000" algn="tl" rotWithShape="0">
                    <a:prstClr val="black">
                      <a:alpha val="40000"/>
                    </a:prstClr>
                  </a:outerShdw>
                </a:effectLst>
                <a:cs typeface="Lato Light"/>
              </a:rPr>
              <a:t>Small Aircraft Transportation System</a:t>
            </a:r>
          </a:p>
        </p:txBody>
      </p:sp>
      <p:sp>
        <p:nvSpPr>
          <p:cNvPr id="30" name="Subtitle 2"/>
          <p:cNvSpPr txBox="1">
            <a:spLocks/>
          </p:cNvSpPr>
          <p:nvPr/>
        </p:nvSpPr>
        <p:spPr>
          <a:xfrm>
            <a:off x="7225008" y="6013746"/>
            <a:ext cx="4608512" cy="2356422"/>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bg1"/>
                </a:solidFill>
                <a:effectLst>
                  <a:outerShdw blurRad="50800" dist="38100" dir="2700000" algn="tl" rotWithShape="0">
                    <a:prstClr val="black">
                      <a:alpha val="40000"/>
                    </a:prstClr>
                  </a:outerShdw>
                </a:effectLst>
                <a:cs typeface="Lato Regular"/>
              </a:rPr>
              <a:t>COASTAL MARKETPLACE</a:t>
            </a:r>
            <a:endParaRPr lang="en-US" sz="2800" b="1" dirty="0">
              <a:solidFill>
                <a:schemeClr val="bg1"/>
              </a:solidFill>
              <a:effectLst>
                <a:outerShdw blurRad="50800" dist="38100" dir="2700000" algn="tl" rotWithShape="0">
                  <a:prstClr val="black">
                    <a:alpha val="40000"/>
                  </a:prstClr>
                </a:outerShdw>
              </a:effectLst>
              <a:cs typeface="Lato Regular"/>
            </a:endParaRPr>
          </a:p>
          <a:p>
            <a:pPr marL="0" indent="0">
              <a:buNone/>
            </a:pPr>
            <a:r>
              <a:rPr lang="en-US" sz="2500" dirty="0">
                <a:solidFill>
                  <a:schemeClr val="bg1"/>
                </a:solidFill>
                <a:effectLst>
                  <a:outerShdw blurRad="50800" dist="38100" dir="2700000" algn="tl" rotWithShape="0">
                    <a:prstClr val="black">
                      <a:alpha val="40000"/>
                    </a:prstClr>
                  </a:outerShdw>
                </a:effectLst>
                <a:cs typeface="Lato Light"/>
              </a:rPr>
              <a:t>Effective Optimization</a:t>
            </a:r>
          </a:p>
        </p:txBody>
      </p:sp>
      <p:sp>
        <p:nvSpPr>
          <p:cNvPr id="31" name="Subtitle 2"/>
          <p:cNvSpPr txBox="1">
            <a:spLocks/>
          </p:cNvSpPr>
          <p:nvPr/>
        </p:nvSpPr>
        <p:spPr>
          <a:xfrm>
            <a:off x="12479224" y="6013746"/>
            <a:ext cx="4608512" cy="2356422"/>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bg1"/>
                </a:solidFill>
                <a:effectLst>
                  <a:outerShdw blurRad="50800" dist="38100" dir="2700000" algn="tl" rotWithShape="0">
                    <a:prstClr val="black">
                      <a:alpha val="40000"/>
                    </a:prstClr>
                  </a:outerShdw>
                </a:effectLst>
                <a:cs typeface="Lato Light"/>
              </a:rPr>
              <a:t>CIRRUS VISION JET</a:t>
            </a:r>
          </a:p>
          <a:p>
            <a:pPr marL="0" indent="0">
              <a:buNone/>
            </a:pPr>
            <a:r>
              <a:rPr lang="en-US" sz="2500" dirty="0">
                <a:solidFill>
                  <a:schemeClr val="bg1"/>
                </a:solidFill>
                <a:effectLst>
                  <a:outerShdw blurRad="50800" dist="38100" dir="2700000" algn="tl" rotWithShape="0">
                    <a:prstClr val="black">
                      <a:alpha val="40000"/>
                    </a:prstClr>
                  </a:outerShdw>
                </a:effectLst>
                <a:cs typeface="Lato Light"/>
              </a:rPr>
              <a:t>Game Changing Safety and Efficiency</a:t>
            </a:r>
          </a:p>
        </p:txBody>
      </p:sp>
      <p:sp>
        <p:nvSpPr>
          <p:cNvPr id="32" name="Subtitle 2"/>
          <p:cNvSpPr txBox="1">
            <a:spLocks/>
          </p:cNvSpPr>
          <p:nvPr/>
        </p:nvSpPr>
        <p:spPr>
          <a:xfrm>
            <a:off x="17733441" y="6013746"/>
            <a:ext cx="4608512" cy="2356422"/>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bg1"/>
                </a:solidFill>
                <a:effectLst>
                  <a:outerShdw blurRad="50800" dist="38100" dir="2700000" algn="tl" rotWithShape="0">
                    <a:prstClr val="black">
                      <a:alpha val="40000"/>
                    </a:prstClr>
                  </a:outerShdw>
                </a:effectLst>
                <a:cs typeface="Lato Regular"/>
              </a:rPr>
              <a:t>VERIJET</a:t>
            </a:r>
            <a:endParaRPr lang="en-US" sz="2800" b="1" dirty="0">
              <a:solidFill>
                <a:schemeClr val="bg1"/>
              </a:solidFill>
              <a:effectLst>
                <a:outerShdw blurRad="50800" dist="38100" dir="2700000" algn="tl" rotWithShape="0">
                  <a:prstClr val="black">
                    <a:alpha val="40000"/>
                  </a:prstClr>
                </a:outerShdw>
              </a:effectLst>
              <a:cs typeface="Lato Regular"/>
            </a:endParaRPr>
          </a:p>
          <a:p>
            <a:pPr marL="0" indent="0">
              <a:buNone/>
            </a:pPr>
            <a:r>
              <a:rPr lang="en-US" sz="2500" dirty="0">
                <a:solidFill>
                  <a:schemeClr val="bg1"/>
                </a:solidFill>
                <a:effectLst>
                  <a:outerShdw blurRad="50800" dist="38100" dir="2700000" algn="tl" rotWithShape="0">
                    <a:prstClr val="black">
                      <a:alpha val="40000"/>
                    </a:prstClr>
                  </a:outerShdw>
                </a:effectLst>
                <a:cs typeface="Lato Light"/>
              </a:rPr>
              <a:t>Realization of a 25-year plan</a:t>
            </a:r>
          </a:p>
        </p:txBody>
      </p:sp>
      <p:sp>
        <p:nvSpPr>
          <p:cNvPr id="50" name="Freeform 22"/>
          <p:cNvSpPr>
            <a:spLocks noChangeArrowheads="1"/>
          </p:cNvSpPr>
          <p:nvPr/>
        </p:nvSpPr>
        <p:spPr bwMode="auto">
          <a:xfrm>
            <a:off x="11881685" y="3734028"/>
            <a:ext cx="747702" cy="747708"/>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rgbClr val="00ACED"/>
          </a:solidFill>
          <a:ln>
            <a:noFill/>
          </a:ln>
          <a:effectLst>
            <a:outerShdw blurRad="50800" dist="38100" dir="2700000" algn="tl" rotWithShape="0">
              <a:prstClr val="black">
                <a:alpha val="40000"/>
              </a:prstClr>
            </a:outerShdw>
          </a:effectLst>
        </p:spPr>
        <p:txBody>
          <a:bodyPr wrap="none" anchor="ctr"/>
          <a:lstStyle/>
          <a:p>
            <a:endParaRPr lang="en-US" dirty="0"/>
          </a:p>
        </p:txBody>
      </p:sp>
      <p:sp>
        <p:nvSpPr>
          <p:cNvPr id="51" name="Freeform 97"/>
          <p:cNvSpPr>
            <a:spLocks noChangeArrowheads="1"/>
          </p:cNvSpPr>
          <p:nvPr/>
        </p:nvSpPr>
        <p:spPr bwMode="auto">
          <a:xfrm>
            <a:off x="6650656" y="3668053"/>
            <a:ext cx="804676" cy="690739"/>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rgbClr val="00ACED"/>
          </a:solidFill>
          <a:ln>
            <a:noFill/>
          </a:ln>
          <a:effectLst>
            <a:outerShdw blurRad="50800" dist="38100" dir="2700000" algn="tl" rotWithShape="0">
              <a:prstClr val="black">
                <a:alpha val="40000"/>
              </a:prstClr>
            </a:outerShdw>
          </a:effectLst>
        </p:spPr>
        <p:txBody>
          <a:bodyPr wrap="none" anchor="ctr"/>
          <a:lstStyle/>
          <a:p>
            <a:endParaRPr lang="en-US" dirty="0">
              <a:effectLst>
                <a:outerShdw blurRad="63500" dist="38100" dir="2700000" sx="104000" sy="104000" algn="tl" rotWithShape="0">
                  <a:prstClr val="black">
                    <a:alpha val="0"/>
                  </a:prstClr>
                </a:outerShdw>
              </a:effectLst>
            </a:endParaRPr>
          </a:p>
        </p:txBody>
      </p:sp>
      <p:sp>
        <p:nvSpPr>
          <p:cNvPr id="52" name="Freeform 102"/>
          <p:cNvSpPr>
            <a:spLocks noChangeArrowheads="1"/>
          </p:cNvSpPr>
          <p:nvPr/>
        </p:nvSpPr>
        <p:spPr bwMode="auto">
          <a:xfrm>
            <a:off x="17055740" y="3718617"/>
            <a:ext cx="804676" cy="719219"/>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rgbClr val="00ACED"/>
          </a:solidFill>
          <a:ln>
            <a:noFill/>
          </a:ln>
          <a:effectLst>
            <a:outerShdw blurRad="50800" dist="38100" dir="2700000" algn="tl" rotWithShape="0">
              <a:prstClr val="black">
                <a:alpha val="40000"/>
              </a:prstClr>
            </a:outerShdw>
          </a:effectLst>
        </p:spPr>
        <p:txBody>
          <a:bodyPr wrap="none" anchor="ctr"/>
          <a:lstStyle/>
          <a:p>
            <a:endParaRPr lang="en-US" dirty="0"/>
          </a:p>
        </p:txBody>
      </p:sp>
      <p:sp>
        <p:nvSpPr>
          <p:cNvPr id="53" name="Freeform 104"/>
          <p:cNvSpPr>
            <a:spLocks noChangeArrowheads="1"/>
          </p:cNvSpPr>
          <p:nvPr/>
        </p:nvSpPr>
        <p:spPr bwMode="auto">
          <a:xfrm>
            <a:off x="1419627" y="3740897"/>
            <a:ext cx="804676" cy="541196"/>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rgbClr val="00ACED"/>
          </a:solidFill>
          <a:ln>
            <a:noFill/>
          </a:ln>
          <a:effectLst/>
        </p:spPr>
        <p:txBody>
          <a:bodyPr wrap="none" anchor="ctr"/>
          <a:lstStyle/>
          <a:p>
            <a:endParaRPr lang="en-US" dirty="0"/>
          </a:p>
        </p:txBody>
      </p:sp>
      <p:sp>
        <p:nvSpPr>
          <p:cNvPr id="54" name="Freeform 110"/>
          <p:cNvSpPr>
            <a:spLocks noChangeArrowheads="1"/>
          </p:cNvSpPr>
          <p:nvPr/>
        </p:nvSpPr>
        <p:spPr bwMode="auto">
          <a:xfrm>
            <a:off x="22286770" y="3847554"/>
            <a:ext cx="747702" cy="605287"/>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rgbClr val="00ACED"/>
          </a:solidFill>
          <a:ln>
            <a:noFill/>
          </a:ln>
          <a:effectLst>
            <a:outerShdw blurRad="50800" dist="38100" dir="2700000" algn="tl" rotWithShape="0">
              <a:prstClr val="black">
                <a:alpha val="40000"/>
              </a:prstClr>
            </a:outerShdw>
          </a:effectLst>
        </p:spPr>
        <p:txBody>
          <a:bodyPr wrap="none" anchor="ctr"/>
          <a:lstStyle/>
          <a:p>
            <a:endParaRPr lang="en-US" dirty="0"/>
          </a:p>
        </p:txBody>
      </p:sp>
      <p:sp>
        <p:nvSpPr>
          <p:cNvPr id="34" name="Slide Number Placeholder 15">
            <a:extLst>
              <a:ext uri="{FF2B5EF4-FFF2-40B4-BE49-F238E27FC236}">
                <a16:creationId xmlns:a16="http://schemas.microsoft.com/office/drawing/2014/main" id="{F19DB536-1CF5-47E8-98CD-DD3F366B64FC}"/>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14</a:t>
            </a:fld>
            <a:endParaRPr lang="en-US" sz="3600" dirty="0">
              <a:solidFill>
                <a:schemeClr val="bg1"/>
              </a:solidFill>
            </a:endParaRPr>
          </a:p>
        </p:txBody>
      </p:sp>
      <p:sp>
        <p:nvSpPr>
          <p:cNvPr id="36" name="TextBox 35">
            <a:extLst>
              <a:ext uri="{FF2B5EF4-FFF2-40B4-BE49-F238E27FC236}">
                <a16:creationId xmlns:a16="http://schemas.microsoft.com/office/drawing/2014/main" id="{76D24475-9E9C-4F35-AC3D-BCC8666AC93A}"/>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Timeline – Three Decades of R&amp;D </a:t>
            </a:r>
          </a:p>
        </p:txBody>
      </p:sp>
      <p:grpSp>
        <p:nvGrpSpPr>
          <p:cNvPr id="40" name="Group 39">
            <a:extLst>
              <a:ext uri="{FF2B5EF4-FFF2-40B4-BE49-F238E27FC236}">
                <a16:creationId xmlns:a16="http://schemas.microsoft.com/office/drawing/2014/main" id="{21A00B46-EDC1-4D3E-AF28-B07B86A83722}"/>
              </a:ext>
            </a:extLst>
          </p:cNvPr>
          <p:cNvGrpSpPr/>
          <p:nvPr/>
        </p:nvGrpSpPr>
        <p:grpSpPr>
          <a:xfrm>
            <a:off x="0" y="10372288"/>
            <a:ext cx="24381243" cy="3343712"/>
            <a:chOff x="0" y="10372288"/>
            <a:chExt cx="24381243" cy="3343712"/>
          </a:xfrm>
        </p:grpSpPr>
        <p:pic>
          <p:nvPicPr>
            <p:cNvPr id="41" name="Picture 40">
              <a:extLst>
                <a:ext uri="{FF2B5EF4-FFF2-40B4-BE49-F238E27FC236}">
                  <a16:creationId xmlns:a16="http://schemas.microsoft.com/office/drawing/2014/main" id="{F77103CD-6788-480E-AED4-3AC4B65AD04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42" name="Picture 41">
              <a:extLst>
                <a:ext uri="{FF2B5EF4-FFF2-40B4-BE49-F238E27FC236}">
                  <a16:creationId xmlns:a16="http://schemas.microsoft.com/office/drawing/2014/main" id="{172A7D53-8D7B-4AE8-AF53-65F74409C1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3839877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676" y="876302"/>
            <a:ext cx="24381243" cy="12927834"/>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47F2D649-214E-4924-9AF2-8122629623B1}"/>
              </a:ext>
            </a:extLst>
          </p:cNvPr>
          <p:cNvSpPr txBox="1"/>
          <p:nvPr/>
        </p:nvSpPr>
        <p:spPr>
          <a:xfrm>
            <a:off x="1760502" y="716382"/>
            <a:ext cx="21959034" cy="1569642"/>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Unlocking the Fourth Wave of High-Speed Travel</a:t>
            </a:r>
          </a:p>
          <a:p>
            <a:pPr lvl="0">
              <a:defRPr/>
            </a:pPr>
            <a:r>
              <a:rPr lang="en-US" sz="3600" dirty="0">
                <a:ln>
                  <a:solidFill>
                    <a:srgbClr val="00ACED"/>
                  </a:solidFill>
                </a:ln>
                <a:solidFill>
                  <a:srgbClr val="00ACED"/>
                </a:solidFill>
                <a:ea typeface="Open Sans Extrabold" panose="020B0906030804020204" pitchFamily="34" charset="0"/>
                <a:cs typeface="Open Sans Extrabold" panose="020B0906030804020204" pitchFamily="34" charset="0"/>
              </a:rPr>
              <a:t>NASA and FAA 25 Year Plan Realized January 1, 2020</a:t>
            </a:r>
          </a:p>
        </p:txBody>
      </p:sp>
      <p:sp>
        <p:nvSpPr>
          <p:cNvPr id="7" name="Freeform 6"/>
          <p:cNvSpPr/>
          <p:nvPr/>
        </p:nvSpPr>
        <p:spPr>
          <a:xfrm>
            <a:off x="2107704"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8796497" y="8770667"/>
            <a:ext cx="7855454" cy="2118324"/>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lumMod val="65000"/>
                  </a:schemeClr>
                </a:solidFill>
              </a:rPr>
              <a:t>Advances in avionics and guidance open safe all-weather access to 5400    airports.   ADSB, the last part of SATS went into effect January 1, 2020.</a:t>
            </a:r>
          </a:p>
          <a:p>
            <a:pPr algn="ctr"/>
            <a:endParaRPr lang="en-GB" dirty="0">
              <a:solidFill>
                <a:schemeClr val="bg1">
                  <a:lumMod val="65000"/>
                </a:schemeClr>
              </a:solidFill>
            </a:endParaRPr>
          </a:p>
          <a:p>
            <a:pPr algn="ctr"/>
            <a:r>
              <a:rPr lang="en-GB" dirty="0">
                <a:solidFill>
                  <a:schemeClr val="bg1">
                    <a:lumMod val="65000"/>
                  </a:schemeClr>
                </a:solidFill>
              </a:rPr>
              <a:t>The Vision Jet can utilize the shorter runways at these airports.</a:t>
            </a:r>
            <a:endParaRPr lang="en-US" dirty="0">
              <a:solidFill>
                <a:schemeClr val="bg2"/>
              </a:solidFill>
            </a:endParaRPr>
          </a:p>
        </p:txBody>
      </p:sp>
      <p:sp>
        <p:nvSpPr>
          <p:cNvPr id="9" name="Freeform 8"/>
          <p:cNvSpPr/>
          <p:nvPr/>
        </p:nvSpPr>
        <p:spPr>
          <a:xfrm>
            <a:off x="16932526"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416361" y="3689648"/>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+First</a:t>
            </a:r>
          </a:p>
        </p:txBody>
      </p:sp>
      <p:sp>
        <p:nvSpPr>
          <p:cNvPr id="14" name="Text Placeholder 3"/>
          <p:cNvSpPr txBox="1">
            <a:spLocks/>
          </p:cNvSpPr>
          <p:nvPr/>
        </p:nvSpPr>
        <p:spPr>
          <a:xfrm>
            <a:off x="2376321" y="8397379"/>
            <a:ext cx="5871480"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bg1">
                    <a:lumMod val="65000"/>
                  </a:schemeClr>
                </a:solidFill>
              </a:rPr>
              <a:t>Doubling the speed of travel changes out the tech</a:t>
            </a:r>
          </a:p>
          <a:p>
            <a:pPr>
              <a:lnSpc>
                <a:spcPct val="100000"/>
              </a:lnSpc>
            </a:pPr>
            <a:endParaRPr lang="en-GB" sz="2000" dirty="0">
              <a:solidFill>
                <a:schemeClr val="bg1">
                  <a:lumMod val="65000"/>
                </a:schemeClr>
              </a:solidFill>
            </a:endParaRPr>
          </a:p>
        </p:txBody>
      </p:sp>
      <p:sp>
        <p:nvSpPr>
          <p:cNvPr id="16" name="TextBox 15"/>
          <p:cNvSpPr txBox="1"/>
          <p:nvPr/>
        </p:nvSpPr>
        <p:spPr>
          <a:xfrm>
            <a:off x="17224627" y="3695365"/>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+Third</a:t>
            </a:r>
          </a:p>
        </p:txBody>
      </p:sp>
      <p:sp>
        <p:nvSpPr>
          <p:cNvPr id="17" name="Text Placeholder 3"/>
          <p:cNvSpPr txBox="1">
            <a:spLocks/>
          </p:cNvSpPr>
          <p:nvPr/>
        </p:nvSpPr>
        <p:spPr>
          <a:xfrm>
            <a:off x="9141005" y="9084766"/>
            <a:ext cx="7296292"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bg1">
                    <a:lumMod val="65000"/>
                  </a:schemeClr>
                </a:solidFill>
              </a:rPr>
              <a:t> </a:t>
            </a:r>
          </a:p>
          <a:p>
            <a:pPr>
              <a:lnSpc>
                <a:spcPct val="100000"/>
              </a:lnSpc>
            </a:pPr>
            <a:endParaRPr lang="en-GB" sz="2000" dirty="0">
              <a:solidFill>
                <a:schemeClr val="bg1">
                  <a:lumMod val="65000"/>
                </a:schemeClr>
              </a:solidFill>
            </a:endParaRPr>
          </a:p>
        </p:txBody>
      </p:sp>
      <p:sp>
        <p:nvSpPr>
          <p:cNvPr id="19" name="Text Placeholder 3"/>
          <p:cNvSpPr txBox="1">
            <a:spLocks/>
          </p:cNvSpPr>
          <p:nvPr/>
        </p:nvSpPr>
        <p:spPr>
          <a:xfrm>
            <a:off x="17196003" y="8397379"/>
            <a:ext cx="5871480"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bg1">
                    <a:lumMod val="65000"/>
                  </a:schemeClr>
                </a:solidFill>
              </a:rPr>
              <a:t>NASA Williams SATS Demonstrator</a:t>
            </a:r>
          </a:p>
          <a:p>
            <a:pPr>
              <a:lnSpc>
                <a:spcPct val="100000"/>
              </a:lnSpc>
            </a:pPr>
            <a:endParaRPr lang="en-GB" sz="2000" dirty="0">
              <a:solidFill>
                <a:schemeClr val="bg1">
                  <a:lumMod val="65000"/>
                </a:schemeClr>
              </a:solidFill>
            </a:endParaRPr>
          </a:p>
        </p:txBody>
      </p:sp>
      <p:sp>
        <p:nvSpPr>
          <p:cNvPr id="25" name="Oval 24"/>
          <p:cNvSpPr/>
          <p:nvPr/>
        </p:nvSpPr>
        <p:spPr>
          <a:xfrm>
            <a:off x="12455924" y="10571122"/>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p:cNvSpPr/>
          <p:nvPr/>
        </p:nvSpPr>
        <p:spPr>
          <a:xfrm>
            <a:off x="5043760" y="9686043"/>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p:nvPr/>
        </p:nvSpPr>
        <p:spPr>
          <a:xfrm>
            <a:off x="19868582" y="9686042"/>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3">
            <a:extLst>
              <a:ext uri="{FF2B5EF4-FFF2-40B4-BE49-F238E27FC236}">
                <a16:creationId xmlns:a16="http://schemas.microsoft.com/office/drawing/2014/main" id="{33D4A035-6187-4335-9271-20E7EDA679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2526" y="3440489"/>
            <a:ext cx="6408217" cy="480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9">
            <a:extLst>
              <a:ext uri="{FF2B5EF4-FFF2-40B4-BE49-F238E27FC236}">
                <a16:creationId xmlns:a16="http://schemas.microsoft.com/office/drawing/2014/main" id="{4C1E942E-D1FA-42DE-8EDB-09BEFDD4B2E2}"/>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9868" r="9868"/>
          <a:stretch>
            <a:fillRect/>
          </a:stretch>
        </p:blipFill>
        <p:spPr bwMode="auto">
          <a:xfrm>
            <a:off x="2108200" y="3402013"/>
            <a:ext cx="6408738"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6">
            <a:extLst>
              <a:ext uri="{FF2B5EF4-FFF2-40B4-BE49-F238E27FC236}">
                <a16:creationId xmlns:a16="http://schemas.microsoft.com/office/drawing/2014/main" id="{153EFA85-9674-48AE-9AE0-B6E1133051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1744" y="6762156"/>
            <a:ext cx="928687"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7">
            <a:extLst>
              <a:ext uri="{FF2B5EF4-FFF2-40B4-BE49-F238E27FC236}">
                <a16:creationId xmlns:a16="http://schemas.microsoft.com/office/drawing/2014/main" id="{6A51C4B8-C343-4016-AFC5-EF9BCDC5C1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1006" y="6762156"/>
            <a:ext cx="7715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slide_004.png">
            <a:extLst>
              <a:ext uri="{FF2B5EF4-FFF2-40B4-BE49-F238E27FC236}">
                <a16:creationId xmlns:a16="http://schemas.microsoft.com/office/drawing/2014/main" id="{3EDF2246-F3FF-4A4E-A7E3-476A2B5FCE6F}"/>
              </a:ext>
            </a:extLst>
          </p:cNvPr>
          <p:cNvPicPr>
            <a:picLocks noChangeAspect="1"/>
          </p:cNvPicPr>
          <p:nvPr/>
        </p:nvPicPr>
        <p:blipFill>
          <a:blip r:embed="rId6"/>
          <a:stretch>
            <a:fillRect/>
          </a:stretch>
        </p:blipFill>
        <p:spPr>
          <a:xfrm>
            <a:off x="8796497" y="2827009"/>
            <a:ext cx="7862272" cy="6257756"/>
          </a:xfrm>
          <a:prstGeom prst="rect">
            <a:avLst/>
          </a:prstGeom>
          <a:solidFill>
            <a:srgbClr val="D9D9D9"/>
          </a:solidFill>
          <a:ln>
            <a:solidFill>
              <a:schemeClr val="bg1">
                <a:lumMod val="75000"/>
              </a:schemeClr>
            </a:solidFill>
          </a:ln>
        </p:spPr>
      </p:pic>
      <p:sp>
        <p:nvSpPr>
          <p:cNvPr id="36" name="TextBox 35">
            <a:extLst>
              <a:ext uri="{FF2B5EF4-FFF2-40B4-BE49-F238E27FC236}">
                <a16:creationId xmlns:a16="http://schemas.microsoft.com/office/drawing/2014/main" id="{47F39B68-9D61-4941-8FD9-1BD7B5D580AE}"/>
              </a:ext>
            </a:extLst>
          </p:cNvPr>
          <p:cNvSpPr txBox="1"/>
          <p:nvPr/>
        </p:nvSpPr>
        <p:spPr>
          <a:xfrm>
            <a:off x="17980004" y="11922126"/>
            <a:ext cx="6218468" cy="338554"/>
          </a:xfrm>
          <a:prstGeom prst="rect">
            <a:avLst/>
          </a:prstGeom>
          <a:noFill/>
        </p:spPr>
        <p:txBody>
          <a:bodyPr wrap="square">
            <a:spAutoFit/>
          </a:bodyPr>
          <a:lstStyle/>
          <a:p>
            <a:pPr>
              <a:defRPr/>
            </a:pPr>
            <a:r>
              <a:rPr lang="en-US" sz="1600" baseline="30000" dirty="0">
                <a:solidFill>
                  <a:schemeClr val="tx1">
                    <a:lumMod val="75000"/>
                    <a:lumOff val="25000"/>
                  </a:schemeClr>
                </a:solidFill>
                <a:latin typeface="Avenir Next" panose="020B0503020202020204" pitchFamily="34" charset="0"/>
                <a:ea typeface="Verdana" panose="020B0604030504040204" pitchFamily="34" charset="0"/>
              </a:rPr>
              <a:t>1 </a:t>
            </a:r>
            <a:r>
              <a:rPr lang="en-US" sz="1600" i="1" dirty="0">
                <a:solidFill>
                  <a:schemeClr val="tx1">
                    <a:lumMod val="75000"/>
                    <a:lumOff val="25000"/>
                  </a:schemeClr>
                </a:solidFill>
                <a:latin typeface="Avenir Next" panose="020B0503020202020204" pitchFamily="34" charset="0"/>
                <a:ea typeface="Verdana" panose="020B0604030504040204" pitchFamily="34" charset="0"/>
              </a:rPr>
              <a:t>Source: FAA &amp; Nasa Joint Study: </a:t>
            </a:r>
            <a:r>
              <a:rPr lang="en-US" sz="1600" i="1" dirty="0">
                <a:solidFill>
                  <a:schemeClr val="tx1">
                    <a:lumMod val="75000"/>
                    <a:lumOff val="25000"/>
                  </a:schemeClr>
                </a:solidFill>
                <a:latin typeface="Avenir Next" panose="020B0503020202020204" pitchFamily="34" charset="0"/>
                <a:ea typeface="Verdana" panose="020B0604030504040204" pitchFamily="34" charset="0"/>
                <a:hlinkClick r:id="rId7"/>
              </a:rPr>
              <a:t>Small Aircraft Transportation System</a:t>
            </a:r>
            <a:endParaRPr lang="en-US" sz="1600" i="1" dirty="0"/>
          </a:p>
        </p:txBody>
      </p:sp>
      <p:sp>
        <p:nvSpPr>
          <p:cNvPr id="37" name="TextBox 36">
            <a:extLst>
              <a:ext uri="{FF2B5EF4-FFF2-40B4-BE49-F238E27FC236}">
                <a16:creationId xmlns:a16="http://schemas.microsoft.com/office/drawing/2014/main" id="{FF486A4C-637D-4142-8601-43AB0F0F0A84}"/>
              </a:ext>
            </a:extLst>
          </p:cNvPr>
          <p:cNvSpPr txBox="1"/>
          <p:nvPr/>
        </p:nvSpPr>
        <p:spPr>
          <a:xfrm>
            <a:off x="17991087" y="12212688"/>
            <a:ext cx="6218468" cy="461665"/>
          </a:xfrm>
          <a:prstGeom prst="rect">
            <a:avLst/>
          </a:prstGeom>
          <a:noFill/>
        </p:spPr>
        <p:txBody>
          <a:bodyPr wrap="square">
            <a:spAutoFit/>
          </a:bodyPr>
          <a:lstStyle/>
          <a:p>
            <a:pPr>
              <a:defRPr/>
            </a:pPr>
            <a:r>
              <a:rPr lang="en-US" sz="1600" baseline="30000" dirty="0">
                <a:solidFill>
                  <a:schemeClr val="tx1">
                    <a:lumMod val="75000"/>
                    <a:lumOff val="25000"/>
                  </a:schemeClr>
                </a:solidFill>
                <a:latin typeface="Avenir Next" panose="020B0503020202020204" pitchFamily="34" charset="0"/>
                <a:ea typeface="Verdana" panose="020B0604030504040204" pitchFamily="34" charset="0"/>
              </a:rPr>
              <a:t>2 </a:t>
            </a:r>
            <a:r>
              <a:rPr lang="en-US" sz="2400" i="1" baseline="30000" dirty="0">
                <a:solidFill>
                  <a:schemeClr val="tx1">
                    <a:lumMod val="75000"/>
                    <a:lumOff val="25000"/>
                  </a:schemeClr>
                </a:solidFill>
                <a:latin typeface="Avenir Next" panose="020B0503020202020204" pitchFamily="34" charset="0"/>
                <a:ea typeface="Verdana" panose="020B0604030504040204" pitchFamily="34" charset="0"/>
              </a:rPr>
              <a:t>WAAS GPS Approaches, Automatic Dependent Surveillance (ADS-B)</a:t>
            </a:r>
            <a:endParaRPr lang="en-US" sz="1600" i="1" dirty="0"/>
          </a:p>
        </p:txBody>
      </p:sp>
      <p:sp>
        <p:nvSpPr>
          <p:cNvPr id="27" name="Slide Number Placeholder 15">
            <a:extLst>
              <a:ext uri="{FF2B5EF4-FFF2-40B4-BE49-F238E27FC236}">
                <a16:creationId xmlns:a16="http://schemas.microsoft.com/office/drawing/2014/main" id="{76F65865-2773-4DB4-9B49-50AC6DCD1C13}"/>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15</a:t>
            </a:fld>
            <a:endParaRPr lang="en-US" sz="3600" dirty="0">
              <a:solidFill>
                <a:schemeClr val="bg1"/>
              </a:solidFill>
            </a:endParaRPr>
          </a:p>
        </p:txBody>
      </p:sp>
      <p:grpSp>
        <p:nvGrpSpPr>
          <p:cNvPr id="41" name="Group 40">
            <a:extLst>
              <a:ext uri="{FF2B5EF4-FFF2-40B4-BE49-F238E27FC236}">
                <a16:creationId xmlns:a16="http://schemas.microsoft.com/office/drawing/2014/main" id="{317EC423-DF23-4C95-A4AA-4C89C1FCA08C}"/>
              </a:ext>
            </a:extLst>
          </p:cNvPr>
          <p:cNvGrpSpPr/>
          <p:nvPr/>
        </p:nvGrpSpPr>
        <p:grpSpPr>
          <a:xfrm>
            <a:off x="0" y="10372288"/>
            <a:ext cx="24381243" cy="3343712"/>
            <a:chOff x="0" y="10372288"/>
            <a:chExt cx="24381243" cy="3343712"/>
          </a:xfrm>
        </p:grpSpPr>
        <p:pic>
          <p:nvPicPr>
            <p:cNvPr id="42" name="Picture 41">
              <a:extLst>
                <a:ext uri="{FF2B5EF4-FFF2-40B4-BE49-F238E27FC236}">
                  <a16:creationId xmlns:a16="http://schemas.microsoft.com/office/drawing/2014/main" id="{516F4E10-2138-4696-B731-55FE1BC7822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43" name="Picture 42">
              <a:extLst>
                <a:ext uri="{FF2B5EF4-FFF2-40B4-BE49-F238E27FC236}">
                  <a16:creationId xmlns:a16="http://schemas.microsoft.com/office/drawing/2014/main" id="{9D2F9582-F52C-40DA-B0D2-CD91E4177F3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3010460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47F2D649-214E-4924-9AF2-8122629623B1}"/>
              </a:ext>
            </a:extLst>
          </p:cNvPr>
          <p:cNvSpPr txBox="1"/>
          <p:nvPr/>
        </p:nvSpPr>
        <p:spPr>
          <a:xfrm>
            <a:off x="1760502" y="716382"/>
            <a:ext cx="21959034" cy="1569642"/>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UNLOCKING THE FOURTH WAVE OF HIGH-SPEED TRAVEL</a:t>
            </a:r>
          </a:p>
          <a:p>
            <a:pPr lvl="0">
              <a:defRPr/>
            </a:pPr>
            <a:r>
              <a:rPr lang="en-US" sz="3600" dirty="0">
                <a:ln>
                  <a:solidFill>
                    <a:srgbClr val="00ACED"/>
                  </a:solidFill>
                </a:ln>
                <a:solidFill>
                  <a:srgbClr val="00ACED"/>
                </a:solidFill>
                <a:ea typeface="Open Sans Extrabold" panose="020B0906030804020204" pitchFamily="34" charset="0"/>
                <a:cs typeface="Open Sans Extrabold" panose="020B0906030804020204" pitchFamily="34" charset="0"/>
              </a:rPr>
              <a:t>NASA, EASA and FAA 25 Year Plan Realized 1 January 2020</a:t>
            </a:r>
          </a:p>
        </p:txBody>
      </p:sp>
      <p:sp>
        <p:nvSpPr>
          <p:cNvPr id="7" name="Freeform 6"/>
          <p:cNvSpPr/>
          <p:nvPr/>
        </p:nvSpPr>
        <p:spPr>
          <a:xfrm>
            <a:off x="1599704" y="819844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8536358" y="8683926"/>
            <a:ext cx="7855454" cy="2118324"/>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GB" sz="2200" dirty="0">
                <a:solidFill>
                  <a:schemeClr val="bg1">
                    <a:lumMod val="65000"/>
                  </a:schemeClr>
                </a:solidFill>
              </a:rPr>
              <a:t>Advances in avionics and guidance open safe all-weather access to hundreds of additional airports.  ADSB, the last part of SATS, went into global effect 1 January 2020.  The </a:t>
            </a:r>
          </a:p>
          <a:p>
            <a:endParaRPr lang="en-GB" sz="100" dirty="0">
              <a:solidFill>
                <a:schemeClr val="bg1">
                  <a:lumMod val="65000"/>
                </a:schemeClr>
              </a:solidFill>
            </a:endParaRPr>
          </a:p>
          <a:p>
            <a:r>
              <a:rPr lang="en-GB" sz="2200" dirty="0">
                <a:solidFill>
                  <a:schemeClr val="bg1">
                    <a:lumMod val="65000"/>
                  </a:schemeClr>
                </a:solidFill>
              </a:rPr>
              <a:t>Vision Jet can utilize the shorter runways at these airports.</a:t>
            </a:r>
            <a:endParaRPr lang="en-US" sz="2200" dirty="0">
              <a:solidFill>
                <a:schemeClr val="bg2"/>
              </a:solidFill>
            </a:endParaRPr>
          </a:p>
        </p:txBody>
      </p:sp>
      <p:sp>
        <p:nvSpPr>
          <p:cNvPr id="9" name="Freeform 8"/>
          <p:cNvSpPr/>
          <p:nvPr/>
        </p:nvSpPr>
        <p:spPr>
          <a:xfrm>
            <a:off x="16932526"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416361" y="3661938"/>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+First</a:t>
            </a:r>
          </a:p>
        </p:txBody>
      </p:sp>
      <p:sp>
        <p:nvSpPr>
          <p:cNvPr id="14" name="Text Placeholder 3"/>
          <p:cNvSpPr txBox="1">
            <a:spLocks/>
          </p:cNvSpPr>
          <p:nvPr/>
        </p:nvSpPr>
        <p:spPr>
          <a:xfrm>
            <a:off x="1766721" y="8306169"/>
            <a:ext cx="5871480"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200" dirty="0">
                <a:solidFill>
                  <a:schemeClr val="bg1">
                    <a:lumMod val="65000"/>
                  </a:schemeClr>
                </a:solidFill>
              </a:rPr>
              <a:t>Doubling the speed of travel requires changing out the technology.</a:t>
            </a:r>
          </a:p>
          <a:p>
            <a:pPr>
              <a:lnSpc>
                <a:spcPct val="100000"/>
              </a:lnSpc>
            </a:pPr>
            <a:endParaRPr lang="en-GB" sz="2200" dirty="0">
              <a:solidFill>
                <a:schemeClr val="bg1">
                  <a:lumMod val="65000"/>
                </a:schemeClr>
              </a:solidFill>
            </a:endParaRPr>
          </a:p>
        </p:txBody>
      </p:sp>
      <p:sp>
        <p:nvSpPr>
          <p:cNvPr id="16" name="TextBox 15"/>
          <p:cNvSpPr txBox="1"/>
          <p:nvPr/>
        </p:nvSpPr>
        <p:spPr>
          <a:xfrm>
            <a:off x="17224627" y="3695365"/>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+Third</a:t>
            </a:r>
          </a:p>
        </p:txBody>
      </p:sp>
      <p:sp>
        <p:nvSpPr>
          <p:cNvPr id="17" name="Text Placeholder 3"/>
          <p:cNvSpPr txBox="1">
            <a:spLocks/>
          </p:cNvSpPr>
          <p:nvPr/>
        </p:nvSpPr>
        <p:spPr>
          <a:xfrm>
            <a:off x="9141005" y="9033966"/>
            <a:ext cx="7296292"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bg1">
                    <a:lumMod val="65000"/>
                  </a:schemeClr>
                </a:solidFill>
              </a:rPr>
              <a:t> </a:t>
            </a:r>
          </a:p>
          <a:p>
            <a:pPr>
              <a:lnSpc>
                <a:spcPct val="100000"/>
              </a:lnSpc>
            </a:pPr>
            <a:endParaRPr lang="en-GB" sz="2000" dirty="0">
              <a:solidFill>
                <a:schemeClr val="bg1">
                  <a:lumMod val="65000"/>
                </a:schemeClr>
              </a:solidFill>
            </a:endParaRPr>
          </a:p>
        </p:txBody>
      </p:sp>
      <p:sp>
        <p:nvSpPr>
          <p:cNvPr id="19" name="Text Placeholder 3"/>
          <p:cNvSpPr txBox="1">
            <a:spLocks/>
          </p:cNvSpPr>
          <p:nvPr/>
        </p:nvSpPr>
        <p:spPr>
          <a:xfrm>
            <a:off x="17196003" y="8397379"/>
            <a:ext cx="5871480"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200" dirty="0">
                <a:solidFill>
                  <a:schemeClr val="bg1">
                    <a:lumMod val="65000"/>
                  </a:schemeClr>
                </a:solidFill>
              </a:rPr>
              <a:t>NASA Williams SATS Demonstrator</a:t>
            </a:r>
          </a:p>
          <a:p>
            <a:pPr>
              <a:lnSpc>
                <a:spcPct val="100000"/>
              </a:lnSpc>
            </a:pPr>
            <a:endParaRPr lang="en-GB" sz="2200" dirty="0">
              <a:solidFill>
                <a:schemeClr val="bg1">
                  <a:lumMod val="65000"/>
                </a:schemeClr>
              </a:solidFill>
            </a:endParaRPr>
          </a:p>
        </p:txBody>
      </p:sp>
      <p:sp>
        <p:nvSpPr>
          <p:cNvPr id="25" name="Oval 24"/>
          <p:cNvSpPr/>
          <p:nvPr/>
        </p:nvSpPr>
        <p:spPr>
          <a:xfrm>
            <a:off x="12125724" y="10662334"/>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p:cNvSpPr/>
          <p:nvPr/>
        </p:nvSpPr>
        <p:spPr>
          <a:xfrm>
            <a:off x="4434160" y="9658333"/>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p:nvPr/>
        </p:nvSpPr>
        <p:spPr>
          <a:xfrm>
            <a:off x="19868582" y="9686042"/>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3">
            <a:extLst>
              <a:ext uri="{FF2B5EF4-FFF2-40B4-BE49-F238E27FC236}">
                <a16:creationId xmlns:a16="http://schemas.microsoft.com/office/drawing/2014/main" id="{33D4A035-6187-4335-9271-20E7EDA679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2526" y="3440489"/>
            <a:ext cx="6408217" cy="480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9">
            <a:extLst>
              <a:ext uri="{FF2B5EF4-FFF2-40B4-BE49-F238E27FC236}">
                <a16:creationId xmlns:a16="http://schemas.microsoft.com/office/drawing/2014/main" id="{4C1E942E-D1FA-42DE-8EDB-09BEFDD4B2E2}"/>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9868" r="9868"/>
          <a:stretch>
            <a:fillRect/>
          </a:stretch>
        </p:blipFill>
        <p:spPr bwMode="auto">
          <a:xfrm>
            <a:off x="1585686" y="3374303"/>
            <a:ext cx="6408738"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6">
            <a:extLst>
              <a:ext uri="{FF2B5EF4-FFF2-40B4-BE49-F238E27FC236}">
                <a16:creationId xmlns:a16="http://schemas.microsoft.com/office/drawing/2014/main" id="{153EFA85-9674-48AE-9AE0-B6E1133051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1744" y="6734446"/>
            <a:ext cx="928687"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7">
            <a:extLst>
              <a:ext uri="{FF2B5EF4-FFF2-40B4-BE49-F238E27FC236}">
                <a16:creationId xmlns:a16="http://schemas.microsoft.com/office/drawing/2014/main" id="{6A51C4B8-C343-4016-AFC5-EF9BCDC5C1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1006" y="6734446"/>
            <a:ext cx="7715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35">
            <a:extLst>
              <a:ext uri="{FF2B5EF4-FFF2-40B4-BE49-F238E27FC236}">
                <a16:creationId xmlns:a16="http://schemas.microsoft.com/office/drawing/2014/main" id="{47F39B68-9D61-4941-8FD9-1BD7B5D580AE}"/>
              </a:ext>
            </a:extLst>
          </p:cNvPr>
          <p:cNvSpPr txBox="1"/>
          <p:nvPr/>
        </p:nvSpPr>
        <p:spPr>
          <a:xfrm>
            <a:off x="17980004" y="11922126"/>
            <a:ext cx="6218468" cy="338554"/>
          </a:xfrm>
          <a:prstGeom prst="rect">
            <a:avLst/>
          </a:prstGeom>
          <a:noFill/>
        </p:spPr>
        <p:txBody>
          <a:bodyPr wrap="square">
            <a:spAutoFit/>
          </a:bodyPr>
          <a:lstStyle/>
          <a:p>
            <a:pPr>
              <a:defRPr/>
            </a:pPr>
            <a:r>
              <a:rPr lang="en-US" sz="1600" baseline="30000" dirty="0">
                <a:solidFill>
                  <a:schemeClr val="tx1">
                    <a:lumMod val="75000"/>
                    <a:lumOff val="25000"/>
                  </a:schemeClr>
                </a:solidFill>
                <a:latin typeface="Avenir Next" panose="020B0503020202020204" pitchFamily="34" charset="0"/>
                <a:ea typeface="Verdana" panose="020B0604030504040204" pitchFamily="34" charset="0"/>
              </a:rPr>
              <a:t>1 </a:t>
            </a:r>
            <a:r>
              <a:rPr lang="en-US" sz="1600" i="1" dirty="0">
                <a:solidFill>
                  <a:schemeClr val="tx1">
                    <a:lumMod val="75000"/>
                    <a:lumOff val="25000"/>
                  </a:schemeClr>
                </a:solidFill>
                <a:latin typeface="Avenir Next" panose="020B0503020202020204" pitchFamily="34" charset="0"/>
                <a:ea typeface="Verdana" panose="020B0604030504040204" pitchFamily="34" charset="0"/>
              </a:rPr>
              <a:t>Source: FAA &amp; Nasa Joint Study: </a:t>
            </a:r>
            <a:r>
              <a:rPr lang="en-US" sz="1600" i="1" dirty="0">
                <a:solidFill>
                  <a:schemeClr val="tx1">
                    <a:lumMod val="75000"/>
                    <a:lumOff val="25000"/>
                  </a:schemeClr>
                </a:solidFill>
                <a:latin typeface="Avenir Next" panose="020B0503020202020204" pitchFamily="34" charset="0"/>
                <a:ea typeface="Verdana" panose="020B0604030504040204" pitchFamily="34" charset="0"/>
                <a:hlinkClick r:id="rId6"/>
              </a:rPr>
              <a:t>Small Aircraft Transportation System</a:t>
            </a:r>
            <a:endParaRPr lang="en-US" sz="1600" i="1" dirty="0"/>
          </a:p>
        </p:txBody>
      </p:sp>
      <p:sp>
        <p:nvSpPr>
          <p:cNvPr id="37" name="TextBox 36">
            <a:extLst>
              <a:ext uri="{FF2B5EF4-FFF2-40B4-BE49-F238E27FC236}">
                <a16:creationId xmlns:a16="http://schemas.microsoft.com/office/drawing/2014/main" id="{FF486A4C-637D-4142-8601-43AB0F0F0A84}"/>
              </a:ext>
            </a:extLst>
          </p:cNvPr>
          <p:cNvSpPr txBox="1"/>
          <p:nvPr/>
        </p:nvSpPr>
        <p:spPr>
          <a:xfrm>
            <a:off x="17991087" y="12212688"/>
            <a:ext cx="6218468" cy="461665"/>
          </a:xfrm>
          <a:prstGeom prst="rect">
            <a:avLst/>
          </a:prstGeom>
          <a:noFill/>
        </p:spPr>
        <p:txBody>
          <a:bodyPr wrap="square">
            <a:spAutoFit/>
          </a:bodyPr>
          <a:lstStyle/>
          <a:p>
            <a:pPr>
              <a:defRPr/>
            </a:pPr>
            <a:r>
              <a:rPr lang="en-US" sz="1600" baseline="30000" dirty="0">
                <a:solidFill>
                  <a:schemeClr val="tx1">
                    <a:lumMod val="75000"/>
                    <a:lumOff val="25000"/>
                  </a:schemeClr>
                </a:solidFill>
                <a:latin typeface="Avenir Next" panose="020B0503020202020204" pitchFamily="34" charset="0"/>
                <a:ea typeface="Verdana" panose="020B0604030504040204" pitchFamily="34" charset="0"/>
              </a:rPr>
              <a:t>2 </a:t>
            </a:r>
            <a:r>
              <a:rPr lang="en-US" sz="2400" i="1" baseline="30000" dirty="0">
                <a:solidFill>
                  <a:schemeClr val="tx1">
                    <a:lumMod val="75000"/>
                    <a:lumOff val="25000"/>
                  </a:schemeClr>
                </a:solidFill>
                <a:latin typeface="Avenir Next" panose="020B0503020202020204" pitchFamily="34" charset="0"/>
                <a:ea typeface="Verdana" panose="020B0604030504040204" pitchFamily="34" charset="0"/>
              </a:rPr>
              <a:t>WAAS GPS Approaches, Automatic Dependent Surveillance (ADS-B)</a:t>
            </a:r>
            <a:endParaRPr lang="en-US" sz="1600" i="1" dirty="0"/>
          </a:p>
        </p:txBody>
      </p:sp>
      <p:pic>
        <p:nvPicPr>
          <p:cNvPr id="42" name="Picture 41">
            <a:extLst>
              <a:ext uri="{FF2B5EF4-FFF2-40B4-BE49-F238E27FC236}">
                <a16:creationId xmlns:a16="http://schemas.microsoft.com/office/drawing/2014/main" id="{516F4E10-2138-4696-B731-55FE1BC782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6123" y="11224133"/>
            <a:ext cx="24076443" cy="2377740"/>
          </a:xfrm>
          <a:prstGeom prst="rect">
            <a:avLst/>
          </a:prstGeom>
        </p:spPr>
      </p:pic>
      <p:sp>
        <p:nvSpPr>
          <p:cNvPr id="26" name="Slide Number Placeholder 15">
            <a:extLst>
              <a:ext uri="{FF2B5EF4-FFF2-40B4-BE49-F238E27FC236}">
                <a16:creationId xmlns:a16="http://schemas.microsoft.com/office/drawing/2014/main" id="{E8CF51E6-3357-48DB-A068-E6FCB4C2B383}"/>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16</a:t>
            </a:fld>
            <a:endParaRPr lang="en-US" sz="3599" dirty="0">
              <a:solidFill>
                <a:schemeClr val="bg1"/>
              </a:solidFill>
            </a:endParaRPr>
          </a:p>
        </p:txBody>
      </p:sp>
      <p:pic>
        <p:nvPicPr>
          <p:cNvPr id="2" name="Picture 1">
            <a:extLst>
              <a:ext uri="{FF2B5EF4-FFF2-40B4-BE49-F238E27FC236}">
                <a16:creationId xmlns:a16="http://schemas.microsoft.com/office/drawing/2014/main" id="{906E4D1C-E13A-4BA7-91AD-2E9C64C17D80}"/>
              </a:ext>
            </a:extLst>
          </p:cNvPr>
          <p:cNvPicPr>
            <a:picLocks noChangeAspect="1"/>
          </p:cNvPicPr>
          <p:nvPr/>
        </p:nvPicPr>
        <p:blipFill>
          <a:blip r:embed="rId8"/>
          <a:stretch>
            <a:fillRect/>
          </a:stretch>
        </p:blipFill>
        <p:spPr>
          <a:xfrm>
            <a:off x="8494190" y="2809507"/>
            <a:ext cx="7947455" cy="6420764"/>
          </a:xfrm>
          <a:prstGeom prst="rect">
            <a:avLst/>
          </a:prstGeom>
        </p:spPr>
      </p:pic>
      <p:pic>
        <p:nvPicPr>
          <p:cNvPr id="27" name="Picture 26">
            <a:extLst>
              <a:ext uri="{FF2B5EF4-FFF2-40B4-BE49-F238E27FC236}">
                <a16:creationId xmlns:a16="http://schemas.microsoft.com/office/drawing/2014/main" id="{91FF1B28-771F-47F1-9E24-1ACE57945EB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13646" y="13022698"/>
            <a:ext cx="1900456" cy="698150"/>
          </a:xfrm>
          <a:prstGeom prst="rect">
            <a:avLst/>
          </a:prstGeom>
        </p:spPr>
      </p:pic>
    </p:spTree>
    <p:extLst>
      <p:ext uri="{BB962C8B-B14F-4D97-AF65-F5344CB8AC3E}">
        <p14:creationId xmlns:p14="http://schemas.microsoft.com/office/powerpoint/2010/main" val="5398632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2B76D5B-8A71-43A4-B265-6DC2B2A76852}"/>
              </a:ext>
            </a:extLst>
          </p:cNvPr>
          <p:cNvGrpSpPr/>
          <p:nvPr/>
        </p:nvGrpSpPr>
        <p:grpSpPr>
          <a:xfrm>
            <a:off x="-418" y="10371373"/>
            <a:ext cx="24374895" cy="3342841"/>
            <a:chOff x="-418" y="10371373"/>
            <a:chExt cx="24374895" cy="3342841"/>
          </a:xfrm>
        </p:grpSpPr>
        <p:pic>
          <p:nvPicPr>
            <p:cNvPr id="8" name="Picture 7">
              <a:extLst>
                <a:ext uri="{FF2B5EF4-FFF2-40B4-BE49-F238E27FC236}">
                  <a16:creationId xmlns:a16="http://schemas.microsoft.com/office/drawing/2014/main" id="{CD987821-8406-4257-8DE6-D58D4CC94D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pic>
          <p:nvPicPr>
            <p:cNvPr id="9" name="Picture 8">
              <a:extLst>
                <a:ext uri="{FF2B5EF4-FFF2-40B4-BE49-F238E27FC236}">
                  <a16:creationId xmlns:a16="http://schemas.microsoft.com/office/drawing/2014/main" id="{AE93CA46-06B8-47CC-BC5A-4943AC589F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062" y="12996500"/>
              <a:ext cx="1899961" cy="697968"/>
            </a:xfrm>
            <a:prstGeom prst="rect">
              <a:avLst/>
            </a:prstGeom>
          </p:spPr>
        </p:pic>
      </p:grpSp>
      <p:sp>
        <p:nvSpPr>
          <p:cNvPr id="10" name="TextBox 9">
            <a:extLst>
              <a:ext uri="{FF2B5EF4-FFF2-40B4-BE49-F238E27FC236}">
                <a16:creationId xmlns:a16="http://schemas.microsoft.com/office/drawing/2014/main" id="{DE2A6886-D424-4EE9-924B-96AE7FD45F80}"/>
              </a:ext>
            </a:extLst>
          </p:cNvPr>
          <p:cNvSpPr txBox="1"/>
          <p:nvPr/>
        </p:nvSpPr>
        <p:spPr>
          <a:xfrm>
            <a:off x="1620802" y="370038"/>
            <a:ext cx="21959034" cy="1569642"/>
          </a:xfrm>
          <a:prstGeom prst="rect">
            <a:avLst/>
          </a:prstGeom>
          <a:noFill/>
        </p:spPr>
        <p:txBody>
          <a:bodyPr wrap="square" lIns="91422" tIns="45711" rIns="91422" bIns="45711" rtlCol="0">
            <a:spAutoFit/>
          </a:bodyPr>
          <a:lstStyle/>
          <a:p>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REDEFINING TRUE ‘POINT TO POINT’ TRAVEL</a:t>
            </a:r>
          </a:p>
          <a:p>
            <a:r>
              <a:rPr lang="en-US" sz="3600" b="1" dirty="0" err="1">
                <a:solidFill>
                  <a:srgbClr val="00ACED"/>
                </a:solidFill>
              </a:rPr>
              <a:t>VeriJet’s</a:t>
            </a:r>
            <a:r>
              <a:rPr lang="en-US" sz="3600" b="1" dirty="0">
                <a:solidFill>
                  <a:srgbClr val="00ACED"/>
                </a:solidFill>
              </a:rPr>
              <a:t> Online Booking System</a:t>
            </a:r>
          </a:p>
        </p:txBody>
      </p:sp>
      <p:sp>
        <p:nvSpPr>
          <p:cNvPr id="24" name="Slide Number Placeholder 15">
            <a:extLst>
              <a:ext uri="{FF2B5EF4-FFF2-40B4-BE49-F238E27FC236}">
                <a16:creationId xmlns:a16="http://schemas.microsoft.com/office/drawing/2014/main" id="{6223AC2A-B79C-461A-AE0E-9A056C7FC89A}"/>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17</a:t>
            </a:fld>
            <a:endParaRPr lang="en-US" sz="3599" dirty="0">
              <a:solidFill>
                <a:schemeClr val="bg1"/>
              </a:solidFill>
            </a:endParaRPr>
          </a:p>
        </p:txBody>
      </p:sp>
      <p:sp>
        <p:nvSpPr>
          <p:cNvPr id="3" name="TextBox 2">
            <a:extLst>
              <a:ext uri="{FF2B5EF4-FFF2-40B4-BE49-F238E27FC236}">
                <a16:creationId xmlns:a16="http://schemas.microsoft.com/office/drawing/2014/main" id="{D1A2477A-01FE-4830-89F9-C360245A288E}"/>
              </a:ext>
            </a:extLst>
          </p:cNvPr>
          <p:cNvSpPr txBox="1"/>
          <p:nvPr/>
        </p:nvSpPr>
        <p:spPr>
          <a:xfrm>
            <a:off x="13750243" y="2656850"/>
            <a:ext cx="10007600" cy="7725192"/>
          </a:xfrm>
          <a:prstGeom prst="rect">
            <a:avLst/>
          </a:prstGeom>
          <a:noFill/>
        </p:spPr>
        <p:txBody>
          <a:bodyPr wrap="square" rtlCol="0">
            <a:spAutoFit/>
          </a:bodyPr>
          <a:lstStyle/>
          <a:p>
            <a:pPr algn="ctr"/>
            <a:r>
              <a:rPr lang="en-US" sz="3600" b="1" u="sng" dirty="0">
                <a:solidFill>
                  <a:srgbClr val="00ACED"/>
                </a:solidFill>
              </a:rPr>
              <a:t>Simply Enter Airport Code, City, Address or Landmark</a:t>
            </a:r>
          </a:p>
          <a:p>
            <a:endParaRPr lang="en-US" sz="3600" dirty="0"/>
          </a:p>
          <a:p>
            <a:pPr marL="571500" indent="-571500">
              <a:buFont typeface="Wingdings" panose="05000000000000000000" pitchFamily="2" charset="2"/>
              <a:buChar char="§"/>
            </a:pPr>
            <a:r>
              <a:rPr lang="en-US" sz="3200" dirty="0">
                <a:solidFill>
                  <a:srgbClr val="00ACED"/>
                </a:solidFill>
              </a:rPr>
              <a:t>Enter Club 55, St. Tropez, displayed are Drive Times, Air Miles</a:t>
            </a:r>
          </a:p>
          <a:p>
            <a:pPr marL="571500" indent="-571500">
              <a:buFont typeface="Wingdings" panose="05000000000000000000" pitchFamily="2" charset="2"/>
              <a:buChar char="§"/>
            </a:pPr>
            <a:endParaRPr lang="en-US" sz="3200" dirty="0">
              <a:solidFill>
                <a:srgbClr val="00ACED"/>
              </a:solidFill>
            </a:endParaRPr>
          </a:p>
          <a:p>
            <a:pPr marL="571500" indent="-571500">
              <a:buFont typeface="Wingdings" panose="05000000000000000000" pitchFamily="2" charset="2"/>
              <a:buChar char="§"/>
            </a:pPr>
            <a:r>
              <a:rPr lang="en-US" sz="3200" dirty="0">
                <a:solidFill>
                  <a:srgbClr val="00ACED"/>
                </a:solidFill>
              </a:rPr>
              <a:t>Fly Direct to La </a:t>
            </a:r>
            <a:r>
              <a:rPr lang="en-US" sz="3200" dirty="0" err="1">
                <a:solidFill>
                  <a:srgbClr val="00AAE6"/>
                </a:solidFill>
              </a:rPr>
              <a:t>Môle</a:t>
            </a:r>
            <a:r>
              <a:rPr lang="en-US" sz="3200" dirty="0">
                <a:solidFill>
                  <a:srgbClr val="00ACED"/>
                </a:solidFill>
              </a:rPr>
              <a:t>, Saint-Tropez and save 51 minutes of driving or a </a:t>
            </a:r>
            <a:r>
              <a:rPr lang="en-US" sz="3200" dirty="0" err="1">
                <a:solidFill>
                  <a:srgbClr val="00ACED"/>
                </a:solidFill>
              </a:rPr>
              <a:t>helo</a:t>
            </a:r>
            <a:r>
              <a:rPr lang="en-US" sz="3200" dirty="0">
                <a:solidFill>
                  <a:srgbClr val="00ACED"/>
                </a:solidFill>
              </a:rPr>
              <a:t> transfer</a:t>
            </a:r>
          </a:p>
          <a:p>
            <a:pPr marL="571500" indent="-571500">
              <a:buFont typeface="Wingdings" panose="05000000000000000000" pitchFamily="2" charset="2"/>
              <a:buChar char="§"/>
            </a:pPr>
            <a:endParaRPr lang="en-US" sz="3200" dirty="0">
              <a:solidFill>
                <a:srgbClr val="00ACED"/>
              </a:solidFill>
            </a:endParaRPr>
          </a:p>
          <a:p>
            <a:pPr marL="571500" indent="-571500">
              <a:buFont typeface="Wingdings" panose="05000000000000000000" pitchFamily="2" charset="2"/>
              <a:buChar char="§"/>
            </a:pPr>
            <a:r>
              <a:rPr lang="en-US" sz="3200" dirty="0">
                <a:solidFill>
                  <a:srgbClr val="00ACED"/>
                </a:solidFill>
              </a:rPr>
              <a:t>Select a close, convenient airport enabled by Vision Jet all runway operations</a:t>
            </a:r>
          </a:p>
          <a:p>
            <a:pPr marL="571500" indent="-571500">
              <a:buFont typeface="Wingdings" panose="05000000000000000000" pitchFamily="2" charset="2"/>
              <a:buChar char="§"/>
            </a:pPr>
            <a:endParaRPr lang="en-US" sz="3200" dirty="0">
              <a:solidFill>
                <a:srgbClr val="00ACED"/>
              </a:solidFill>
            </a:endParaRPr>
          </a:p>
          <a:p>
            <a:pPr marL="571500" indent="-571500">
              <a:buFont typeface="Wingdings" panose="05000000000000000000" pitchFamily="2" charset="2"/>
              <a:buChar char="§"/>
            </a:pPr>
            <a:r>
              <a:rPr lang="en-US" sz="3200" dirty="0">
                <a:solidFill>
                  <a:srgbClr val="00ACED"/>
                </a:solidFill>
              </a:rPr>
              <a:t>Personal mobility designed to deliver you safely and on schedule</a:t>
            </a:r>
          </a:p>
          <a:p>
            <a:pPr marL="571500" indent="-571500">
              <a:buFont typeface="Wingdings" panose="05000000000000000000" pitchFamily="2" charset="2"/>
              <a:buChar char="Ø"/>
            </a:pPr>
            <a:endParaRPr lang="en-US" sz="3600" dirty="0">
              <a:solidFill>
                <a:srgbClr val="00ACED"/>
              </a:solidFill>
            </a:endParaRPr>
          </a:p>
        </p:txBody>
      </p:sp>
      <p:pic>
        <p:nvPicPr>
          <p:cNvPr id="11" name="Picture 10">
            <a:extLst>
              <a:ext uri="{FF2B5EF4-FFF2-40B4-BE49-F238E27FC236}">
                <a16:creationId xmlns:a16="http://schemas.microsoft.com/office/drawing/2014/main" id="{C8D5FC4B-2D04-4294-86E2-456FDCF6CA22}"/>
              </a:ext>
            </a:extLst>
          </p:cNvPr>
          <p:cNvPicPr>
            <a:picLocks noChangeAspect="1"/>
          </p:cNvPicPr>
          <p:nvPr/>
        </p:nvPicPr>
        <p:blipFill>
          <a:blip r:embed="rId4"/>
          <a:stretch>
            <a:fillRect/>
          </a:stretch>
        </p:blipFill>
        <p:spPr>
          <a:xfrm>
            <a:off x="331764" y="2194241"/>
            <a:ext cx="12990627" cy="9086582"/>
          </a:xfrm>
          <a:prstGeom prst="rect">
            <a:avLst/>
          </a:prstGeom>
        </p:spPr>
      </p:pic>
    </p:spTree>
    <p:extLst>
      <p:ext uri="{BB962C8B-B14F-4D97-AF65-F5344CB8AC3E}">
        <p14:creationId xmlns:p14="http://schemas.microsoft.com/office/powerpoint/2010/main" val="17078511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2B76D5B-8A71-43A4-B265-6DC2B2A76852}"/>
              </a:ext>
            </a:extLst>
          </p:cNvPr>
          <p:cNvGrpSpPr/>
          <p:nvPr/>
        </p:nvGrpSpPr>
        <p:grpSpPr>
          <a:xfrm>
            <a:off x="-418" y="10371373"/>
            <a:ext cx="24374895" cy="3342841"/>
            <a:chOff x="-418" y="10371373"/>
            <a:chExt cx="24374895" cy="3342841"/>
          </a:xfrm>
        </p:grpSpPr>
        <p:pic>
          <p:nvPicPr>
            <p:cNvPr id="8" name="Picture 7">
              <a:extLst>
                <a:ext uri="{FF2B5EF4-FFF2-40B4-BE49-F238E27FC236}">
                  <a16:creationId xmlns:a16="http://schemas.microsoft.com/office/drawing/2014/main" id="{CD987821-8406-4257-8DE6-D58D4CC94D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pic>
          <p:nvPicPr>
            <p:cNvPr id="9" name="Picture 8">
              <a:extLst>
                <a:ext uri="{FF2B5EF4-FFF2-40B4-BE49-F238E27FC236}">
                  <a16:creationId xmlns:a16="http://schemas.microsoft.com/office/drawing/2014/main" id="{AE93CA46-06B8-47CC-BC5A-4943AC589F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062" y="12996500"/>
              <a:ext cx="1899961" cy="697968"/>
            </a:xfrm>
            <a:prstGeom prst="rect">
              <a:avLst/>
            </a:prstGeom>
          </p:spPr>
        </p:pic>
      </p:grpSp>
      <p:sp>
        <p:nvSpPr>
          <p:cNvPr id="10" name="TextBox 9">
            <a:extLst>
              <a:ext uri="{FF2B5EF4-FFF2-40B4-BE49-F238E27FC236}">
                <a16:creationId xmlns:a16="http://schemas.microsoft.com/office/drawing/2014/main" id="{DE2A6886-D424-4EE9-924B-96AE7FD45F80}"/>
              </a:ext>
            </a:extLst>
          </p:cNvPr>
          <p:cNvSpPr txBox="1"/>
          <p:nvPr/>
        </p:nvSpPr>
        <p:spPr>
          <a:xfrm>
            <a:off x="1620802" y="370038"/>
            <a:ext cx="21959034" cy="1569642"/>
          </a:xfrm>
          <a:prstGeom prst="rect">
            <a:avLst/>
          </a:prstGeom>
          <a:noFill/>
        </p:spPr>
        <p:txBody>
          <a:bodyPr wrap="square" lIns="91422" tIns="45711" rIns="91422" bIns="45711" rtlCol="0">
            <a:spAutoFit/>
          </a:bodyPr>
          <a:lstStyle/>
          <a:p>
            <a:r>
              <a:rPr lang="en-US" sz="6000" b="1" dirty="0">
                <a:solidFill>
                  <a:srgbClr val="00ACED"/>
                </a:solidFill>
              </a:rPr>
              <a:t>ONLINE BOOKING – WHAT’S SIMPLEST FOR THE USER</a:t>
            </a:r>
          </a:p>
          <a:p>
            <a:r>
              <a:rPr lang="en-US" sz="3600" b="1" dirty="0">
                <a:solidFill>
                  <a:srgbClr val="00ACED"/>
                </a:solidFill>
              </a:rPr>
              <a:t>By Street Address, Landmark, City or by Airport Directly on Your Mac/PC/</a:t>
            </a:r>
            <a:r>
              <a:rPr lang="en-US" sz="3600" b="1" dirty="0" err="1">
                <a:solidFill>
                  <a:srgbClr val="00ACED"/>
                </a:solidFill>
              </a:rPr>
              <a:t>SmartPhone</a:t>
            </a:r>
            <a:r>
              <a:rPr lang="en-US" sz="3600" b="1" baseline="30000" dirty="0">
                <a:solidFill>
                  <a:srgbClr val="00ACED"/>
                </a:solidFill>
              </a:rPr>
              <a:t>*</a:t>
            </a:r>
          </a:p>
        </p:txBody>
      </p:sp>
      <p:sp>
        <p:nvSpPr>
          <p:cNvPr id="24" name="Slide Number Placeholder 15">
            <a:extLst>
              <a:ext uri="{FF2B5EF4-FFF2-40B4-BE49-F238E27FC236}">
                <a16:creationId xmlns:a16="http://schemas.microsoft.com/office/drawing/2014/main" id="{6223AC2A-B79C-461A-AE0E-9A056C7FC89A}"/>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18</a:t>
            </a:fld>
            <a:endParaRPr lang="en-US" sz="3599" dirty="0">
              <a:solidFill>
                <a:schemeClr val="bg1"/>
              </a:solidFill>
            </a:endParaRPr>
          </a:p>
        </p:txBody>
      </p:sp>
      <p:sp>
        <p:nvSpPr>
          <p:cNvPr id="3" name="TextBox 2">
            <a:extLst>
              <a:ext uri="{FF2B5EF4-FFF2-40B4-BE49-F238E27FC236}">
                <a16:creationId xmlns:a16="http://schemas.microsoft.com/office/drawing/2014/main" id="{D1A2477A-01FE-4830-89F9-C360245A288E}"/>
              </a:ext>
            </a:extLst>
          </p:cNvPr>
          <p:cNvSpPr txBox="1"/>
          <p:nvPr/>
        </p:nvSpPr>
        <p:spPr>
          <a:xfrm>
            <a:off x="13705649" y="3543541"/>
            <a:ext cx="10007600" cy="5201424"/>
          </a:xfrm>
          <a:prstGeom prst="rect">
            <a:avLst/>
          </a:prstGeom>
          <a:noFill/>
        </p:spPr>
        <p:txBody>
          <a:bodyPr wrap="square" rtlCol="0">
            <a:spAutoFit/>
          </a:bodyPr>
          <a:lstStyle/>
          <a:p>
            <a:pPr algn="ctr"/>
            <a:r>
              <a:rPr lang="en-US" sz="3600" b="1" u="sng" dirty="0">
                <a:solidFill>
                  <a:srgbClr val="00ACED"/>
                </a:solidFill>
              </a:rPr>
              <a:t>Discover Hundreds of New Airports</a:t>
            </a:r>
          </a:p>
          <a:p>
            <a:pPr marL="571500" indent="-571500">
              <a:buFont typeface="Wingdings" panose="05000000000000000000" pitchFamily="2" charset="2"/>
              <a:buChar char="§"/>
            </a:pPr>
            <a:endParaRPr lang="en-US" sz="3600" dirty="0"/>
          </a:p>
          <a:p>
            <a:pPr marL="571500" indent="-571500">
              <a:buFont typeface="Wingdings" panose="05000000000000000000" pitchFamily="2" charset="2"/>
              <a:buChar char="§"/>
            </a:pPr>
            <a:r>
              <a:rPr lang="en-US" sz="3200" dirty="0">
                <a:solidFill>
                  <a:srgbClr val="00ACED"/>
                </a:solidFill>
              </a:rPr>
              <a:t>Closer to your Origin and Destination</a:t>
            </a:r>
          </a:p>
          <a:p>
            <a:pPr marL="571500" indent="-571500">
              <a:buFont typeface="Wingdings" panose="05000000000000000000" pitchFamily="2" charset="2"/>
              <a:buChar char="§"/>
            </a:pPr>
            <a:endParaRPr lang="en-US" sz="3200" dirty="0">
              <a:solidFill>
                <a:srgbClr val="00ACED"/>
              </a:solidFill>
            </a:endParaRPr>
          </a:p>
          <a:p>
            <a:pPr marL="571500" indent="-571500">
              <a:buFont typeface="Wingdings" panose="05000000000000000000" pitchFamily="2" charset="2"/>
              <a:buChar char="§"/>
            </a:pPr>
            <a:r>
              <a:rPr lang="en-US" sz="3200" dirty="0">
                <a:solidFill>
                  <a:srgbClr val="00ACED"/>
                </a:solidFill>
              </a:rPr>
              <a:t>Immediate boarding and disembarkation</a:t>
            </a:r>
          </a:p>
          <a:p>
            <a:pPr marL="571500" indent="-571500">
              <a:buFont typeface="Wingdings" panose="05000000000000000000" pitchFamily="2" charset="2"/>
              <a:buChar char="§"/>
            </a:pPr>
            <a:endParaRPr lang="en-US" sz="3200" dirty="0">
              <a:solidFill>
                <a:srgbClr val="00ACED"/>
              </a:solidFill>
            </a:endParaRPr>
          </a:p>
          <a:p>
            <a:pPr marL="571500" indent="-571500">
              <a:buFont typeface="Wingdings" panose="05000000000000000000" pitchFamily="2" charset="2"/>
              <a:buChar char="§"/>
            </a:pPr>
            <a:r>
              <a:rPr lang="en-US" sz="3200" dirty="0">
                <a:solidFill>
                  <a:srgbClr val="00ACED"/>
                </a:solidFill>
              </a:rPr>
              <a:t>Private Customs and Immigration</a:t>
            </a:r>
          </a:p>
          <a:p>
            <a:pPr marL="571500" indent="-571500">
              <a:buFont typeface="Wingdings" panose="05000000000000000000" pitchFamily="2" charset="2"/>
              <a:buChar char="§"/>
            </a:pPr>
            <a:endParaRPr lang="en-US" sz="3200" dirty="0">
              <a:solidFill>
                <a:srgbClr val="00ACED"/>
              </a:solidFill>
            </a:endParaRPr>
          </a:p>
          <a:p>
            <a:pPr marL="571500" indent="-571500">
              <a:buFont typeface="Wingdings" panose="05000000000000000000" pitchFamily="2" charset="2"/>
              <a:buChar char="§"/>
            </a:pPr>
            <a:r>
              <a:rPr lang="en-US" sz="3200" dirty="0">
                <a:solidFill>
                  <a:srgbClr val="00ACED"/>
                </a:solidFill>
              </a:rPr>
              <a:t>Fast, Convenient, Safe and Low Profile</a:t>
            </a:r>
          </a:p>
          <a:p>
            <a:pPr marL="571500" indent="-571500">
              <a:buFont typeface="Wingdings" panose="05000000000000000000" pitchFamily="2" charset="2"/>
              <a:buChar char="Ø"/>
            </a:pPr>
            <a:endParaRPr lang="en-US" sz="3600" dirty="0">
              <a:solidFill>
                <a:srgbClr val="00ACED"/>
              </a:solidFill>
            </a:endParaRPr>
          </a:p>
        </p:txBody>
      </p:sp>
      <p:pic>
        <p:nvPicPr>
          <p:cNvPr id="2" name="Picture 1">
            <a:extLst>
              <a:ext uri="{FF2B5EF4-FFF2-40B4-BE49-F238E27FC236}">
                <a16:creationId xmlns:a16="http://schemas.microsoft.com/office/drawing/2014/main" id="{333E0ED6-E30A-4EE5-BD47-919D05B3A49C}"/>
              </a:ext>
            </a:extLst>
          </p:cNvPr>
          <p:cNvPicPr>
            <a:picLocks noChangeAspect="1"/>
          </p:cNvPicPr>
          <p:nvPr/>
        </p:nvPicPr>
        <p:blipFill>
          <a:blip r:embed="rId4"/>
          <a:stretch>
            <a:fillRect/>
          </a:stretch>
        </p:blipFill>
        <p:spPr>
          <a:xfrm>
            <a:off x="1089061" y="2865694"/>
            <a:ext cx="9582941" cy="8316975"/>
          </a:xfrm>
          <a:prstGeom prst="rect">
            <a:avLst/>
          </a:prstGeom>
        </p:spPr>
      </p:pic>
      <p:sp>
        <p:nvSpPr>
          <p:cNvPr id="4" name="TextBox 3">
            <a:extLst>
              <a:ext uri="{FF2B5EF4-FFF2-40B4-BE49-F238E27FC236}">
                <a16:creationId xmlns:a16="http://schemas.microsoft.com/office/drawing/2014/main" id="{885010F1-18DA-48C6-A1C0-818244B06A5D}"/>
              </a:ext>
            </a:extLst>
          </p:cNvPr>
          <p:cNvSpPr txBox="1"/>
          <p:nvPr/>
        </p:nvSpPr>
        <p:spPr>
          <a:xfrm>
            <a:off x="16713200" y="10782395"/>
            <a:ext cx="4914900" cy="369332"/>
          </a:xfrm>
          <a:prstGeom prst="rect">
            <a:avLst/>
          </a:prstGeom>
          <a:noFill/>
        </p:spPr>
        <p:txBody>
          <a:bodyPr wrap="square" rtlCol="0">
            <a:spAutoFit/>
          </a:bodyPr>
          <a:lstStyle/>
          <a:p>
            <a:r>
              <a:rPr lang="en-US" dirty="0">
                <a:solidFill>
                  <a:schemeClr val="bg1">
                    <a:lumMod val="65000"/>
                  </a:schemeClr>
                </a:solidFill>
              </a:rPr>
              <a:t>* Patented in the U.S., PCT filed and pending</a:t>
            </a:r>
          </a:p>
        </p:txBody>
      </p:sp>
    </p:spTree>
    <p:extLst>
      <p:ext uri="{BB962C8B-B14F-4D97-AF65-F5344CB8AC3E}">
        <p14:creationId xmlns:p14="http://schemas.microsoft.com/office/powerpoint/2010/main" val="29999361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Rectangle 3"/>
          <p:cNvSpPr/>
          <p:nvPr/>
        </p:nvSpPr>
        <p:spPr>
          <a:xfrm>
            <a:off x="-3594" y="1035327"/>
            <a:ext cx="24381243" cy="12927834"/>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p:nvPr/>
        </p:nvSpPr>
        <p:spPr>
          <a:xfrm>
            <a:off x="2107704"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8796497" y="8770667"/>
            <a:ext cx="7855454" cy="2118324"/>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16932526"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416361" y="3689648"/>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+First</a:t>
            </a:r>
          </a:p>
        </p:txBody>
      </p:sp>
      <p:sp>
        <p:nvSpPr>
          <p:cNvPr id="14" name="Text Placeholder 3"/>
          <p:cNvSpPr txBox="1">
            <a:spLocks/>
          </p:cNvSpPr>
          <p:nvPr/>
        </p:nvSpPr>
        <p:spPr>
          <a:xfrm>
            <a:off x="2376321" y="8397379"/>
            <a:ext cx="5871480"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dirty="0">
                <a:solidFill>
                  <a:schemeClr val="bg1">
                    <a:lumMod val="65000"/>
                  </a:schemeClr>
                </a:solidFill>
              </a:rPr>
              <a:t>TSA makes 300 nm flights impractical</a:t>
            </a:r>
          </a:p>
          <a:p>
            <a:pPr>
              <a:lnSpc>
                <a:spcPct val="100000"/>
              </a:lnSpc>
            </a:pPr>
            <a:endParaRPr lang="en-GB" sz="2000" dirty="0">
              <a:solidFill>
                <a:schemeClr val="bg1">
                  <a:lumMod val="65000"/>
                </a:schemeClr>
              </a:solidFill>
            </a:endParaRPr>
          </a:p>
        </p:txBody>
      </p:sp>
      <p:sp>
        <p:nvSpPr>
          <p:cNvPr id="16" name="TextBox 15"/>
          <p:cNvSpPr txBox="1"/>
          <p:nvPr/>
        </p:nvSpPr>
        <p:spPr>
          <a:xfrm>
            <a:off x="17224627" y="3695365"/>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+Third</a:t>
            </a:r>
          </a:p>
        </p:txBody>
      </p:sp>
      <p:sp>
        <p:nvSpPr>
          <p:cNvPr id="17" name="Text Placeholder 3"/>
          <p:cNvSpPr txBox="1">
            <a:spLocks/>
          </p:cNvSpPr>
          <p:nvPr/>
        </p:nvSpPr>
        <p:spPr>
          <a:xfrm>
            <a:off x="9141005" y="9084766"/>
            <a:ext cx="7296292"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dirty="0">
                <a:solidFill>
                  <a:schemeClr val="bg1">
                    <a:lumMod val="65000"/>
                  </a:schemeClr>
                </a:solidFill>
              </a:rPr>
              <a:t>54% of all flights in the US are short haul</a:t>
            </a:r>
          </a:p>
          <a:p>
            <a:pPr marL="0" indent="0">
              <a:lnSpc>
                <a:spcPct val="100000"/>
              </a:lnSpc>
              <a:buNone/>
            </a:pPr>
            <a:endParaRPr lang="en-GB" sz="2800" dirty="0">
              <a:solidFill>
                <a:schemeClr val="bg1">
                  <a:lumMod val="65000"/>
                </a:schemeClr>
              </a:solidFill>
            </a:endParaRPr>
          </a:p>
          <a:p>
            <a:pPr>
              <a:lnSpc>
                <a:spcPct val="100000"/>
              </a:lnSpc>
            </a:pPr>
            <a:endParaRPr lang="en-GB" sz="2800" dirty="0">
              <a:solidFill>
                <a:schemeClr val="bg1">
                  <a:lumMod val="65000"/>
                </a:schemeClr>
              </a:solidFill>
            </a:endParaRPr>
          </a:p>
        </p:txBody>
      </p:sp>
      <p:sp>
        <p:nvSpPr>
          <p:cNvPr id="19" name="Text Placeholder 3"/>
          <p:cNvSpPr txBox="1">
            <a:spLocks/>
          </p:cNvSpPr>
          <p:nvPr/>
        </p:nvSpPr>
        <p:spPr>
          <a:xfrm>
            <a:off x="17196003" y="8397379"/>
            <a:ext cx="5871480"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dirty="0">
                <a:solidFill>
                  <a:schemeClr val="bg1">
                    <a:lumMod val="65000"/>
                  </a:schemeClr>
                </a:solidFill>
              </a:rPr>
              <a:t>SARS, MERS, COVID-19	</a:t>
            </a:r>
          </a:p>
          <a:p>
            <a:pPr marL="0" indent="0">
              <a:lnSpc>
                <a:spcPct val="100000"/>
              </a:lnSpc>
              <a:buNone/>
            </a:pPr>
            <a:r>
              <a:rPr lang="en-GB" sz="2400" dirty="0">
                <a:solidFill>
                  <a:schemeClr val="bg1">
                    <a:lumMod val="65000"/>
                  </a:schemeClr>
                </a:solidFill>
              </a:rPr>
              <a:t>Severe shortages of private lift</a:t>
            </a:r>
          </a:p>
          <a:p>
            <a:pPr>
              <a:lnSpc>
                <a:spcPct val="100000"/>
              </a:lnSpc>
            </a:pPr>
            <a:endParaRPr lang="en-GB" sz="2000" dirty="0">
              <a:solidFill>
                <a:schemeClr val="bg1">
                  <a:lumMod val="65000"/>
                </a:schemeClr>
              </a:solidFill>
            </a:endParaRPr>
          </a:p>
        </p:txBody>
      </p:sp>
      <p:sp>
        <p:nvSpPr>
          <p:cNvPr id="25" name="Oval 24"/>
          <p:cNvSpPr/>
          <p:nvPr/>
        </p:nvSpPr>
        <p:spPr>
          <a:xfrm>
            <a:off x="12455924" y="10571122"/>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p:cNvSpPr/>
          <p:nvPr/>
        </p:nvSpPr>
        <p:spPr>
          <a:xfrm>
            <a:off x="5043760" y="9686043"/>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p:nvPr/>
        </p:nvSpPr>
        <p:spPr>
          <a:xfrm>
            <a:off x="19868582" y="9686042"/>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Placeholder 10">
            <a:extLst>
              <a:ext uri="{FF2B5EF4-FFF2-40B4-BE49-F238E27FC236}">
                <a16:creationId xmlns:a16="http://schemas.microsoft.com/office/drawing/2014/main" id="{904B1DC3-F42D-4508-B0C2-0CB8BDBBF36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984" r="13984"/>
          <a:stretch>
            <a:fillRect/>
          </a:stretch>
        </p:blipFill>
        <p:spPr>
          <a:xfrm>
            <a:off x="2108200" y="3402013"/>
            <a:ext cx="6408738" cy="4824412"/>
          </a:xfrm>
        </p:spPr>
      </p:pic>
      <p:pic>
        <p:nvPicPr>
          <p:cNvPr id="36" name="Picture 35">
            <a:extLst>
              <a:ext uri="{FF2B5EF4-FFF2-40B4-BE49-F238E27FC236}">
                <a16:creationId xmlns:a16="http://schemas.microsoft.com/office/drawing/2014/main" id="{25526158-8BEA-48E4-B190-E1DC2DC46A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4937" y="4315223"/>
            <a:ext cx="7866423" cy="4428177"/>
          </a:xfrm>
          <a:prstGeom prst="rect">
            <a:avLst/>
          </a:prstGeom>
        </p:spPr>
      </p:pic>
      <p:pic>
        <p:nvPicPr>
          <p:cNvPr id="23" name="Picture Placeholder 22" descr="A group of people standing around each other&#10;&#10;Description automatically generated">
            <a:extLst>
              <a:ext uri="{FF2B5EF4-FFF2-40B4-BE49-F238E27FC236}">
                <a16:creationId xmlns:a16="http://schemas.microsoft.com/office/drawing/2014/main" id="{2517F1A0-AEB0-4F02-8769-40F1B2E2DA8B}"/>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2639" r="12639"/>
          <a:stretch>
            <a:fillRect/>
          </a:stretch>
        </p:blipFill>
        <p:spPr/>
      </p:pic>
      <p:sp>
        <p:nvSpPr>
          <p:cNvPr id="32" name="Slide Number Placeholder 15">
            <a:extLst>
              <a:ext uri="{FF2B5EF4-FFF2-40B4-BE49-F238E27FC236}">
                <a16:creationId xmlns:a16="http://schemas.microsoft.com/office/drawing/2014/main" id="{8B5584EB-671C-4905-B039-54AE0794E673}"/>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19</a:t>
            </a:fld>
            <a:endParaRPr lang="en-US" sz="3600" dirty="0">
              <a:solidFill>
                <a:schemeClr val="bg1"/>
              </a:solidFill>
            </a:endParaRPr>
          </a:p>
        </p:txBody>
      </p:sp>
      <p:sp>
        <p:nvSpPr>
          <p:cNvPr id="33" name="TextBox 32">
            <a:extLst>
              <a:ext uri="{FF2B5EF4-FFF2-40B4-BE49-F238E27FC236}">
                <a16:creationId xmlns:a16="http://schemas.microsoft.com/office/drawing/2014/main" id="{B26D5061-EEC3-4C3B-A1F4-D45C546CC47D}"/>
              </a:ext>
            </a:extLst>
          </p:cNvPr>
          <p:cNvSpPr txBox="1"/>
          <p:nvPr/>
        </p:nvSpPr>
        <p:spPr>
          <a:xfrm>
            <a:off x="1760502" y="716382"/>
            <a:ext cx="21959034" cy="1569642"/>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Forever Change Short Haul Flying</a:t>
            </a:r>
          </a:p>
          <a:p>
            <a:pPr lvl="0">
              <a:defRPr/>
            </a:pPr>
            <a:r>
              <a:rPr lang="en-US" sz="3600" dirty="0">
                <a:ln>
                  <a:solidFill>
                    <a:srgbClr val="00ACED"/>
                  </a:solidFill>
                </a:ln>
                <a:solidFill>
                  <a:srgbClr val="00ACED"/>
                </a:solidFill>
                <a:ea typeface="Open Sans Extrabold" panose="020B0906030804020204" pitchFamily="34" charset="0"/>
                <a:cs typeface="Open Sans Extrabold" panose="020B0906030804020204" pitchFamily="34" charset="0"/>
              </a:rPr>
              <a:t>Every Doubling of Speed Changes Out the Infrastructure</a:t>
            </a:r>
          </a:p>
        </p:txBody>
      </p:sp>
      <p:grpSp>
        <p:nvGrpSpPr>
          <p:cNvPr id="34" name="Group 33">
            <a:extLst>
              <a:ext uri="{FF2B5EF4-FFF2-40B4-BE49-F238E27FC236}">
                <a16:creationId xmlns:a16="http://schemas.microsoft.com/office/drawing/2014/main" id="{FE4AA8B4-C035-4CBA-AE01-B95A66198D4D}"/>
              </a:ext>
            </a:extLst>
          </p:cNvPr>
          <p:cNvGrpSpPr/>
          <p:nvPr/>
        </p:nvGrpSpPr>
        <p:grpSpPr>
          <a:xfrm>
            <a:off x="0" y="10372288"/>
            <a:ext cx="24381243" cy="3343712"/>
            <a:chOff x="0" y="10372288"/>
            <a:chExt cx="24381243" cy="3343712"/>
          </a:xfrm>
        </p:grpSpPr>
        <p:pic>
          <p:nvPicPr>
            <p:cNvPr id="35" name="Picture 34">
              <a:extLst>
                <a:ext uri="{FF2B5EF4-FFF2-40B4-BE49-F238E27FC236}">
                  <a16:creationId xmlns:a16="http://schemas.microsoft.com/office/drawing/2014/main" id="{CA123682-3B54-4AFE-8731-7883025449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37" name="Picture 36">
              <a:extLst>
                <a:ext uri="{FF2B5EF4-FFF2-40B4-BE49-F238E27FC236}">
                  <a16:creationId xmlns:a16="http://schemas.microsoft.com/office/drawing/2014/main" id="{C82599CA-0A15-4E68-9FD0-B097E88FAB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3490686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5"/>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2</a:t>
            </a:fld>
            <a:endParaRPr lang="en-US" sz="3600" dirty="0">
              <a:solidFill>
                <a:schemeClr val="bg1"/>
              </a:solidFill>
            </a:endParaRPr>
          </a:p>
        </p:txBody>
      </p:sp>
      <p:sp>
        <p:nvSpPr>
          <p:cNvPr id="15" name="Content Placeholder 2">
            <a:extLst>
              <a:ext uri="{FF2B5EF4-FFF2-40B4-BE49-F238E27FC236}">
                <a16:creationId xmlns:a16="http://schemas.microsoft.com/office/drawing/2014/main" id="{9E26BFD8-E062-4A48-AB18-50127B3FF204}"/>
              </a:ext>
            </a:extLst>
          </p:cNvPr>
          <p:cNvSpPr txBox="1">
            <a:spLocks/>
          </p:cNvSpPr>
          <p:nvPr/>
        </p:nvSpPr>
        <p:spPr>
          <a:xfrm>
            <a:off x="1723816" y="2577358"/>
            <a:ext cx="20021062" cy="74062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00B0F0"/>
              </a:buClr>
              <a:buFont typeface="Arial"/>
              <a:buNone/>
              <a:defRPr/>
            </a:pPr>
            <a:endParaRPr lang="en-US" sz="2000" i="1" dirty="0">
              <a:solidFill>
                <a:schemeClr val="tx1">
                  <a:lumMod val="75000"/>
                  <a:lumOff val="25000"/>
                </a:schemeClr>
              </a:solidFill>
              <a:latin typeface="Avenir Next" panose="020B0503020202020204" pitchFamily="34" charset="0"/>
            </a:endParaRPr>
          </a:p>
        </p:txBody>
      </p:sp>
      <p:sp>
        <p:nvSpPr>
          <p:cNvPr id="6" name="Rectangle 5">
            <a:extLst>
              <a:ext uri="{FF2B5EF4-FFF2-40B4-BE49-F238E27FC236}">
                <a16:creationId xmlns:a16="http://schemas.microsoft.com/office/drawing/2014/main" id="{8E41021D-239D-4CDA-9A20-98163AA584F5}"/>
              </a:ext>
            </a:extLst>
          </p:cNvPr>
          <p:cNvSpPr/>
          <p:nvPr/>
        </p:nvSpPr>
        <p:spPr>
          <a:xfrm>
            <a:off x="2514600" y="2271834"/>
            <a:ext cx="20890523" cy="10037400"/>
          </a:xfrm>
          <a:prstGeom prst="rect">
            <a:avLst/>
          </a:prstGeom>
        </p:spPr>
        <p:txBody>
          <a:bodyPr wrap="square">
            <a:spAutoFit/>
          </a:bodyPr>
          <a:lstStyle/>
          <a:p>
            <a:r>
              <a:rPr lang="en-US" dirty="0"/>
              <a:t>This VERIJET HOLDING COMPANY, LLC (the “</a:t>
            </a:r>
            <a:r>
              <a:rPr lang="en-US" b="1" dirty="0"/>
              <a:t>Company</a:t>
            </a:r>
            <a:r>
              <a:rPr lang="en-US" dirty="0"/>
              <a:t>”) Investor Presentation (the “</a:t>
            </a:r>
            <a:r>
              <a:rPr lang="en-US" b="1" dirty="0"/>
              <a:t>Presentation</a:t>
            </a:r>
            <a:r>
              <a:rPr lang="en-US" dirty="0"/>
              <a:t>”) that you are about to view is provided as of June 1, 2020 for the proposed offering of the Company’s Class A Unit Financing (the “</a:t>
            </a:r>
            <a:r>
              <a:rPr lang="en-US" b="1" dirty="0"/>
              <a:t>VERIJET Units</a:t>
            </a:r>
            <a:r>
              <a:rPr lang="en-US" dirty="0"/>
              <a:t>”). This Presentation has been prepared for information purposes only and for your sole and exclusive use in connection with the proposed transaction. The information contained herein is subject to completion and amendment. Any offer or solicitation with respect to the VERIJET Units may be made only by delivery of the Company’s confidential offering documents (the “Offering Documents”) to qualified investors. Prospective investors should rely solely on the Offering Documents in making any investment decision. An investment in the VERIJET Units is not suitable for all investors.  Before making any investment in the VERIJET Units, you should thoroughly review the Offering Documents with your financial and tax advisors to determine whether an investment in the VERIJET Units is suitable for you in light of your investment objectives and financial situation. You should not rely in any way on this information.</a:t>
            </a:r>
          </a:p>
          <a:p>
            <a:endParaRPr lang="en-US" dirty="0"/>
          </a:p>
          <a:p>
            <a:r>
              <a:rPr lang="en-US" dirty="0"/>
              <a:t>This information is as of the date indicated, reflects present intention, is not complete, is subject to change, and does not contain material information regarding the Company, including without limitation important risk disclosures and disclosures regarding conflicts of interest. If you are viewing this Presentation after the date referenced above, events may have occurred that have a material adverse effect on the financial information presented.</a:t>
            </a:r>
          </a:p>
          <a:p>
            <a:endParaRPr lang="en-US" dirty="0"/>
          </a:p>
          <a:p>
            <a:r>
              <a:rPr lang="en-US" dirty="0"/>
              <a:t>This Presentation does not constitute nor does it form part of an offer to sell or purchase, or the solicitation of an offer to sell or purchase, any securities or an offer or recommendation to enter into any transaction described herein nor does this Presentation constitute an offer, commitment or obligation on the part of the Company or any of its affiliates to provide, issue, arrange or underwrite any financing or enter into any other transaction. You will be responsible for making your own independent investigation and appraisal of the risks, benefits, appropriateness and suitability of the proposed transaction and any other transactions contemplated by this Presentation and neither the Company nor any of its officers and directors are making any recommendations (personal or otherwise) or giving any investment advice and will have no liability with respect thereto.</a:t>
            </a:r>
          </a:p>
          <a:p>
            <a:endParaRPr lang="en-US" dirty="0"/>
          </a:p>
          <a:p>
            <a:r>
              <a:rPr lang="en-US" dirty="0"/>
              <a:t>The securities have not been, and will not be, registered under the securities laws of any jurisdiction, and may not be offered or sold outside of the United States except pursuant to an exemption from, or in a transaction not subject to, the registration requirements of any applicable securities laws. You are advised to seek further advice regarding the applicability of any investment or purchase restrictions or securities laws to which you are or may be subject.</a:t>
            </a:r>
          </a:p>
          <a:p>
            <a:endParaRPr lang="en-US" dirty="0"/>
          </a:p>
          <a:p>
            <a:r>
              <a:rPr lang="en-US" dirty="0"/>
              <a:t>Neither the Company nor any of its officers and directors make a representation or warranty as to the (i) accuracy, adequacy or completeness of information in this Presentation or (ii) legal, tax or accounting treatment of any purchase of the VERIJET Units by you or any other effects such purchase may have on you and your affiliates.</a:t>
            </a:r>
          </a:p>
          <a:p>
            <a:endParaRPr lang="en-US" dirty="0"/>
          </a:p>
          <a:p>
            <a:r>
              <a:rPr lang="en-US" dirty="0"/>
              <a:t>This Presentation contains “forward-looking” statements that involve risks, uncertainties and assumptions.  If the risks or uncertainties ever materialize or the assumptions prove incorrect, the results may differ materially from those expressed or implied by such forward-looking statements.  Accordingly, we caution you not to place undue reliance on these statements. This investment in VERIJET Units is being made prior to the receipt of certain licenses and in advance of the commencement of any air taxi operations or the Company’s receipt of financing for the aircraft described in the Presentation. All statements other than the statements of historical fact could be deemed forward-looking. All opinions, estimates, projections, forecasts and valuations are preliminary, indicative and are subject to change without notice.</a:t>
            </a:r>
          </a:p>
          <a:p>
            <a:endParaRPr lang="en-US" dirty="0"/>
          </a:p>
          <a:p>
            <a:r>
              <a:rPr lang="en-US" dirty="0"/>
              <a:t>This information is confidential, is intended only for intended recipients and may not be distributed to any other person without the Company’s prior written consent. OTHER THANAS MAY BE REQUIRED TO SHARE WITH YOUR ADVISORS, THE PRINTING, OR DOWNLOADING FOR ANY REASON OTHER THAN PERSONAL REVIEW OF THIS PRESENTATION AND THE DUPLICATING, SCREEN CAPTURING, ELECTRONIC STORING, RECORDING, PUBLISHING OR DISTRIBUTING OF THIS PRESENTATION IN ANY MANNER IS STRICTLY PROHIBITED.</a:t>
            </a:r>
          </a:p>
          <a:p>
            <a:endParaRPr lang="en-US" dirty="0"/>
          </a:p>
          <a:p>
            <a:r>
              <a:rPr lang="en-US" dirty="0"/>
              <a:t>By viewing this Presentation you acknowledge that you understand and agree to the provisions of this page.</a:t>
            </a:r>
          </a:p>
        </p:txBody>
      </p:sp>
      <p:sp>
        <p:nvSpPr>
          <p:cNvPr id="8" name="TextBox 7">
            <a:extLst>
              <a:ext uri="{FF2B5EF4-FFF2-40B4-BE49-F238E27FC236}">
                <a16:creationId xmlns:a16="http://schemas.microsoft.com/office/drawing/2014/main" id="{13E87D0F-F239-4843-A560-0ED772F83588}"/>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Disclaimer</a:t>
            </a:r>
          </a:p>
        </p:txBody>
      </p:sp>
      <p:grpSp>
        <p:nvGrpSpPr>
          <p:cNvPr id="9" name="Group 8">
            <a:extLst>
              <a:ext uri="{FF2B5EF4-FFF2-40B4-BE49-F238E27FC236}">
                <a16:creationId xmlns:a16="http://schemas.microsoft.com/office/drawing/2014/main" id="{6E7E4166-DEFE-4A85-B1E2-CDEB17A7EEF9}"/>
              </a:ext>
            </a:extLst>
          </p:cNvPr>
          <p:cNvGrpSpPr/>
          <p:nvPr/>
        </p:nvGrpSpPr>
        <p:grpSpPr>
          <a:xfrm>
            <a:off x="0" y="10372288"/>
            <a:ext cx="24381243" cy="3343712"/>
            <a:chOff x="0" y="10372288"/>
            <a:chExt cx="24381243" cy="3343712"/>
          </a:xfrm>
        </p:grpSpPr>
        <p:pic>
          <p:nvPicPr>
            <p:cNvPr id="12" name="Picture 11">
              <a:extLst>
                <a:ext uri="{FF2B5EF4-FFF2-40B4-BE49-F238E27FC236}">
                  <a16:creationId xmlns:a16="http://schemas.microsoft.com/office/drawing/2014/main" id="{BC444FBD-7614-4940-8795-A5C3E4E2D9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13" name="Picture 12">
              <a:extLst>
                <a:ext uri="{FF2B5EF4-FFF2-40B4-BE49-F238E27FC236}">
                  <a16:creationId xmlns:a16="http://schemas.microsoft.com/office/drawing/2014/main" id="{7A510A39-79EB-4FF2-B18D-9C49C3722D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8203576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876301"/>
            <a:ext cx="24381243" cy="12927834"/>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More comments </a:t>
            </a:r>
          </a:p>
        </p:txBody>
      </p:sp>
      <p:sp>
        <p:nvSpPr>
          <p:cNvPr id="7" name="Freeform 6"/>
          <p:cNvSpPr/>
          <p:nvPr/>
        </p:nvSpPr>
        <p:spPr>
          <a:xfrm>
            <a:off x="2107704"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8829458" y="8778774"/>
            <a:ext cx="7855454" cy="2118324"/>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chemeClr val="bg1">
                    <a:lumMod val="65000"/>
                  </a:schemeClr>
                </a:solidFill>
              </a:rPr>
              <a:t>VeriJet crews fly home on VeriJet aircraft – No hotels / Airliners</a:t>
            </a:r>
          </a:p>
          <a:p>
            <a:endParaRPr lang="en-GB" sz="2000" dirty="0">
              <a:solidFill>
                <a:schemeClr val="bg1">
                  <a:lumMod val="65000"/>
                </a:schemeClr>
              </a:solidFill>
            </a:endParaRPr>
          </a:p>
          <a:p>
            <a:r>
              <a:rPr lang="en-GB" sz="2000" dirty="0">
                <a:solidFill>
                  <a:schemeClr val="bg1">
                    <a:lumMod val="65000"/>
                  </a:schemeClr>
                </a:solidFill>
              </a:rPr>
              <a:t>Limits CoV-2 exposure</a:t>
            </a:r>
          </a:p>
        </p:txBody>
      </p:sp>
      <p:sp>
        <p:nvSpPr>
          <p:cNvPr id="9" name="Freeform 8"/>
          <p:cNvSpPr/>
          <p:nvPr/>
        </p:nvSpPr>
        <p:spPr>
          <a:xfrm>
            <a:off x="16932526"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416361" y="3689648"/>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+First</a:t>
            </a:r>
          </a:p>
        </p:txBody>
      </p:sp>
      <p:sp>
        <p:nvSpPr>
          <p:cNvPr id="14" name="Text Placeholder 3"/>
          <p:cNvSpPr txBox="1">
            <a:spLocks/>
          </p:cNvSpPr>
          <p:nvPr/>
        </p:nvSpPr>
        <p:spPr>
          <a:xfrm>
            <a:off x="2177518" y="8339144"/>
            <a:ext cx="5871480" cy="1415951"/>
          </a:xfrm>
          <a:prstGeom prst="rect">
            <a:avLst/>
          </a:prstGeom>
        </p:spPr>
        <p:txBody>
          <a:bodyPr>
            <a:normAutofit fontScale="40000" lnSpcReduction="2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endParaRPr lang="en-GB" sz="1100" dirty="0">
              <a:solidFill>
                <a:schemeClr val="bg1">
                  <a:lumMod val="65000"/>
                </a:schemeClr>
              </a:solidFill>
            </a:endParaRPr>
          </a:p>
          <a:p>
            <a:pPr marL="0" indent="0">
              <a:lnSpc>
                <a:spcPct val="100000"/>
              </a:lnSpc>
              <a:buNone/>
            </a:pPr>
            <a:r>
              <a:rPr lang="en-GB" sz="4000" dirty="0">
                <a:solidFill>
                  <a:schemeClr val="bg1">
                    <a:lumMod val="65000"/>
                  </a:schemeClr>
                </a:solidFill>
              </a:rPr>
              <a:t>UV Sterilize Aircraft Between Passenger Flights</a:t>
            </a:r>
          </a:p>
          <a:p>
            <a:pPr marL="0" indent="0">
              <a:lnSpc>
                <a:spcPct val="100000"/>
              </a:lnSpc>
              <a:buNone/>
            </a:pPr>
            <a:r>
              <a:rPr lang="en-GB" sz="4000" dirty="0">
                <a:solidFill>
                  <a:schemeClr val="bg1">
                    <a:lumMod val="65000"/>
                  </a:schemeClr>
                </a:solidFill>
              </a:rPr>
              <a:t>Monitor pilot health with OURA Rings / Wearable Medical Devices – Advanced Benefits – Loss of Medical Insurance</a:t>
            </a:r>
          </a:p>
          <a:p>
            <a:pPr marL="0" indent="0">
              <a:lnSpc>
                <a:spcPct val="100000"/>
              </a:lnSpc>
              <a:buNone/>
            </a:pPr>
            <a:endParaRPr lang="en-GB" sz="800" dirty="0">
              <a:solidFill>
                <a:schemeClr val="bg1">
                  <a:lumMod val="65000"/>
                </a:schemeClr>
              </a:solidFill>
            </a:endParaRPr>
          </a:p>
        </p:txBody>
      </p:sp>
      <p:sp>
        <p:nvSpPr>
          <p:cNvPr id="16" name="TextBox 15"/>
          <p:cNvSpPr txBox="1"/>
          <p:nvPr/>
        </p:nvSpPr>
        <p:spPr>
          <a:xfrm>
            <a:off x="17224627" y="3695365"/>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+Third</a:t>
            </a:r>
          </a:p>
        </p:txBody>
      </p:sp>
      <p:sp>
        <p:nvSpPr>
          <p:cNvPr id="17" name="Text Placeholder 3"/>
          <p:cNvSpPr txBox="1">
            <a:spLocks/>
          </p:cNvSpPr>
          <p:nvPr/>
        </p:nvSpPr>
        <p:spPr>
          <a:xfrm>
            <a:off x="9141005" y="9084766"/>
            <a:ext cx="7296292"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endParaRPr lang="en-GB" sz="2400" dirty="0">
              <a:solidFill>
                <a:schemeClr val="bg1">
                  <a:lumMod val="65000"/>
                </a:schemeClr>
              </a:solidFill>
            </a:endParaRPr>
          </a:p>
          <a:p>
            <a:pPr marL="0" indent="0">
              <a:lnSpc>
                <a:spcPct val="100000"/>
              </a:lnSpc>
              <a:buNone/>
            </a:pPr>
            <a:endParaRPr lang="en-GB" sz="2800" dirty="0">
              <a:solidFill>
                <a:schemeClr val="bg1">
                  <a:lumMod val="65000"/>
                </a:schemeClr>
              </a:solidFill>
            </a:endParaRPr>
          </a:p>
          <a:p>
            <a:pPr>
              <a:lnSpc>
                <a:spcPct val="100000"/>
              </a:lnSpc>
            </a:pPr>
            <a:endParaRPr lang="en-GB" sz="2800" dirty="0">
              <a:solidFill>
                <a:schemeClr val="bg1">
                  <a:lumMod val="65000"/>
                </a:schemeClr>
              </a:solidFill>
            </a:endParaRPr>
          </a:p>
        </p:txBody>
      </p:sp>
      <p:sp>
        <p:nvSpPr>
          <p:cNvPr id="19" name="Text Placeholder 3"/>
          <p:cNvSpPr txBox="1">
            <a:spLocks/>
          </p:cNvSpPr>
          <p:nvPr/>
        </p:nvSpPr>
        <p:spPr>
          <a:xfrm>
            <a:off x="17196003" y="8397379"/>
            <a:ext cx="5871480" cy="1440557"/>
          </a:xfrm>
          <a:prstGeom prst="rect">
            <a:avLst/>
          </a:prstGeom>
        </p:spPr>
        <p:txBody>
          <a:bodyPr>
            <a:normAutofit fontScale="85000" lnSpcReduction="1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b="1" dirty="0">
                <a:solidFill>
                  <a:schemeClr val="bg1">
                    <a:lumMod val="65000"/>
                  </a:schemeClr>
                </a:solidFill>
              </a:rPr>
              <a:t>ASAP</a:t>
            </a:r>
            <a:r>
              <a:rPr lang="en-GB" sz="2400" dirty="0">
                <a:solidFill>
                  <a:schemeClr val="bg1">
                    <a:lumMod val="65000"/>
                  </a:schemeClr>
                </a:solidFill>
              </a:rPr>
              <a:t> in our DNA – Immediate Response</a:t>
            </a:r>
          </a:p>
          <a:p>
            <a:pPr marL="0" indent="0">
              <a:lnSpc>
                <a:spcPct val="100000"/>
              </a:lnSpc>
              <a:buNone/>
            </a:pPr>
            <a:r>
              <a:rPr lang="en-GB" sz="2400" dirty="0">
                <a:solidFill>
                  <a:schemeClr val="bg1">
                    <a:lumMod val="65000"/>
                  </a:schemeClr>
                </a:solidFill>
              </a:rPr>
              <a:t>SARS, MERS, COVID-19, FLU – Decade of Impact	</a:t>
            </a:r>
          </a:p>
          <a:p>
            <a:pPr marL="0" indent="0">
              <a:lnSpc>
                <a:spcPct val="100000"/>
              </a:lnSpc>
              <a:buNone/>
            </a:pPr>
            <a:r>
              <a:rPr lang="en-GB" sz="2400" dirty="0">
                <a:solidFill>
                  <a:schemeClr val="bg1">
                    <a:lumMod val="65000"/>
                  </a:schemeClr>
                </a:solidFill>
              </a:rPr>
              <a:t>FAA Outages</a:t>
            </a:r>
          </a:p>
          <a:p>
            <a:pPr>
              <a:lnSpc>
                <a:spcPct val="100000"/>
              </a:lnSpc>
            </a:pPr>
            <a:endParaRPr lang="en-GB" sz="2000" dirty="0">
              <a:solidFill>
                <a:schemeClr val="bg1">
                  <a:lumMod val="65000"/>
                </a:schemeClr>
              </a:solidFill>
            </a:endParaRPr>
          </a:p>
        </p:txBody>
      </p:sp>
      <p:sp>
        <p:nvSpPr>
          <p:cNvPr id="25" name="Oval 24"/>
          <p:cNvSpPr/>
          <p:nvPr/>
        </p:nvSpPr>
        <p:spPr>
          <a:xfrm>
            <a:off x="12455924" y="10571122"/>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p:cNvSpPr/>
          <p:nvPr/>
        </p:nvSpPr>
        <p:spPr>
          <a:xfrm>
            <a:off x="5043760" y="9686043"/>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p:nvPr/>
        </p:nvSpPr>
        <p:spPr>
          <a:xfrm>
            <a:off x="19868582" y="9686042"/>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picture containing indoor, table, sitting, fruit&#10;&#10;Description automatically generated">
            <a:extLst>
              <a:ext uri="{FF2B5EF4-FFF2-40B4-BE49-F238E27FC236}">
                <a16:creationId xmlns:a16="http://schemas.microsoft.com/office/drawing/2014/main" id="{859B39BE-AB4F-49D8-9FDB-7CEC818624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7702" y="4386470"/>
            <a:ext cx="6408715" cy="3811816"/>
          </a:xfrm>
          <a:prstGeom prst="rect">
            <a:avLst/>
          </a:prstGeom>
          <a:ln>
            <a:noFill/>
          </a:ln>
          <a:effectLst>
            <a:outerShdw blurRad="292100" dist="139700" dir="2700000" algn="tl" rotWithShape="0">
              <a:srgbClr val="333333">
                <a:alpha val="65000"/>
              </a:srgbClr>
            </a:outerShdw>
          </a:effectLst>
        </p:spPr>
      </p:pic>
      <p:pic>
        <p:nvPicPr>
          <p:cNvPr id="39" name="Picture 38" descr="A close up of a map&#10;&#10;Description automatically generated">
            <a:extLst>
              <a:ext uri="{FF2B5EF4-FFF2-40B4-BE49-F238E27FC236}">
                <a16:creationId xmlns:a16="http://schemas.microsoft.com/office/drawing/2014/main" id="{38D885C8-D853-4209-B075-263101AC7D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32526" y="4386471"/>
            <a:ext cx="6408714" cy="3811816"/>
          </a:xfrm>
          <a:prstGeom prst="rect">
            <a:avLst/>
          </a:prstGeom>
          <a:ln>
            <a:noFill/>
          </a:ln>
          <a:effectLst>
            <a:outerShdw blurRad="292100" dist="139700" dir="2700000" algn="tl" rotWithShape="0">
              <a:srgbClr val="333333">
                <a:alpha val="65000"/>
              </a:srgbClr>
            </a:outerShdw>
          </a:effectLst>
        </p:spPr>
      </p:pic>
      <p:pic>
        <p:nvPicPr>
          <p:cNvPr id="1028" name="Picture 4">
            <a:extLst>
              <a:ext uri="{FF2B5EF4-FFF2-40B4-BE49-F238E27FC236}">
                <a16:creationId xmlns:a16="http://schemas.microsoft.com/office/drawing/2014/main" id="{742FF902-EF23-4658-813E-49F692C1F0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1954" y="4386470"/>
            <a:ext cx="7836815" cy="4435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0" name="Slide Number Placeholder 15">
            <a:extLst>
              <a:ext uri="{FF2B5EF4-FFF2-40B4-BE49-F238E27FC236}">
                <a16:creationId xmlns:a16="http://schemas.microsoft.com/office/drawing/2014/main" id="{C8F9F32E-54AC-4AC6-AC25-4730F083F67B}"/>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20</a:t>
            </a:fld>
            <a:endParaRPr lang="en-US" sz="3600" dirty="0">
              <a:solidFill>
                <a:schemeClr val="bg1"/>
              </a:solidFill>
            </a:endParaRPr>
          </a:p>
        </p:txBody>
      </p:sp>
      <p:sp>
        <p:nvSpPr>
          <p:cNvPr id="32" name="TextBox 31">
            <a:extLst>
              <a:ext uri="{FF2B5EF4-FFF2-40B4-BE49-F238E27FC236}">
                <a16:creationId xmlns:a16="http://schemas.microsoft.com/office/drawing/2014/main" id="{9FC23CD3-1AD3-4069-A97D-BA08D44A047F}"/>
              </a:ext>
            </a:extLst>
          </p:cNvPr>
          <p:cNvSpPr txBox="1"/>
          <p:nvPr/>
        </p:nvSpPr>
        <p:spPr>
          <a:xfrm>
            <a:off x="1760502" y="716382"/>
            <a:ext cx="21959034" cy="1569642"/>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SARS-CoV-2 </a:t>
            </a:r>
            <a:r>
              <a:rPr lang="en-US" sz="6000" dirty="0" err="1">
                <a:ln>
                  <a:solidFill>
                    <a:srgbClr val="00ACED"/>
                  </a:solidFill>
                </a:ln>
                <a:solidFill>
                  <a:srgbClr val="00ACED"/>
                </a:solidFill>
                <a:ea typeface="Open Sans Extrabold" panose="020B0906030804020204" pitchFamily="34" charset="0"/>
                <a:cs typeface="Open Sans Extrabold" panose="020B0906030804020204" pitchFamily="34" charset="0"/>
              </a:rPr>
              <a:t>VeriJet</a:t>
            </a: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 Response</a:t>
            </a:r>
          </a:p>
          <a:p>
            <a:pPr lvl="0">
              <a:defRPr/>
            </a:pPr>
            <a:r>
              <a:rPr lang="en-US" sz="3600" dirty="0">
                <a:ln>
                  <a:solidFill>
                    <a:srgbClr val="00ACED"/>
                  </a:solidFill>
                </a:ln>
                <a:solidFill>
                  <a:srgbClr val="00ACED"/>
                </a:solidFill>
                <a:ea typeface="Open Sans Extrabold" panose="020B0906030804020204" pitchFamily="34" charset="0"/>
                <a:cs typeface="Open Sans Extrabold" panose="020B0906030804020204" pitchFamily="34" charset="0"/>
              </a:rPr>
              <a:t>Ramping up </a:t>
            </a:r>
            <a:r>
              <a:rPr lang="en-US" sz="3600" dirty="0" err="1">
                <a:ln>
                  <a:solidFill>
                    <a:srgbClr val="00ACED"/>
                  </a:solidFill>
                </a:ln>
                <a:solidFill>
                  <a:srgbClr val="00ACED"/>
                </a:solidFill>
                <a:ea typeface="Open Sans Extrabold" panose="020B0906030804020204" pitchFamily="34" charset="0"/>
                <a:cs typeface="Open Sans Extrabold" panose="020B0906030804020204" pitchFamily="34" charset="0"/>
              </a:rPr>
              <a:t>VeriJet</a:t>
            </a:r>
            <a:r>
              <a:rPr lang="en-US" sz="3600" dirty="0">
                <a:ln>
                  <a:solidFill>
                    <a:srgbClr val="00ACED"/>
                  </a:solidFill>
                </a:ln>
                <a:solidFill>
                  <a:srgbClr val="00ACED"/>
                </a:solidFill>
                <a:ea typeface="Open Sans Extrabold" panose="020B0906030804020204" pitchFamily="34" charset="0"/>
                <a:cs typeface="Open Sans Extrabold" panose="020B0906030804020204" pitchFamily="34" charset="0"/>
              </a:rPr>
              <a:t> to meet ASAP demand with lower price points</a:t>
            </a:r>
          </a:p>
        </p:txBody>
      </p:sp>
      <p:grpSp>
        <p:nvGrpSpPr>
          <p:cNvPr id="33" name="Group 32">
            <a:extLst>
              <a:ext uri="{FF2B5EF4-FFF2-40B4-BE49-F238E27FC236}">
                <a16:creationId xmlns:a16="http://schemas.microsoft.com/office/drawing/2014/main" id="{6337CBE0-A6BC-4B5D-B595-9ED3EF1D9A0C}"/>
              </a:ext>
            </a:extLst>
          </p:cNvPr>
          <p:cNvGrpSpPr/>
          <p:nvPr/>
        </p:nvGrpSpPr>
        <p:grpSpPr>
          <a:xfrm>
            <a:off x="0" y="10372288"/>
            <a:ext cx="24381243" cy="3343712"/>
            <a:chOff x="0" y="10372288"/>
            <a:chExt cx="24381243" cy="3343712"/>
          </a:xfrm>
        </p:grpSpPr>
        <p:pic>
          <p:nvPicPr>
            <p:cNvPr id="34" name="Picture 33">
              <a:extLst>
                <a:ext uri="{FF2B5EF4-FFF2-40B4-BE49-F238E27FC236}">
                  <a16:creationId xmlns:a16="http://schemas.microsoft.com/office/drawing/2014/main" id="{FCA33386-E643-4888-828C-32BBCC8E74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36" name="Picture 35">
              <a:extLst>
                <a:ext uri="{FF2B5EF4-FFF2-40B4-BE49-F238E27FC236}">
                  <a16:creationId xmlns:a16="http://schemas.microsoft.com/office/drawing/2014/main" id="{A5705EDD-9860-48CC-A5BA-47C94679EC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31015554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88C92B4-1FFD-499F-BA6B-18A5F885649E}"/>
              </a:ext>
            </a:extLst>
          </p:cNvPr>
          <p:cNvGrpSpPr/>
          <p:nvPr/>
        </p:nvGrpSpPr>
        <p:grpSpPr>
          <a:xfrm>
            <a:off x="3240677" y="9839090"/>
            <a:ext cx="5029200" cy="1015663"/>
            <a:chOff x="3240677" y="10075968"/>
            <a:chExt cx="5029200" cy="1015663"/>
          </a:xfrm>
        </p:grpSpPr>
        <p:sp>
          <p:nvSpPr>
            <p:cNvPr id="2" name="Rectangle 1">
              <a:extLst>
                <a:ext uri="{FF2B5EF4-FFF2-40B4-BE49-F238E27FC236}">
                  <a16:creationId xmlns:a16="http://schemas.microsoft.com/office/drawing/2014/main" id="{9E1E9395-4C7A-4BF8-846F-E5EEBEDE7A22}"/>
                </a:ext>
              </a:extLst>
            </p:cNvPr>
            <p:cNvSpPr/>
            <p:nvPr/>
          </p:nvSpPr>
          <p:spPr>
            <a:xfrm>
              <a:off x="3240677" y="10075968"/>
              <a:ext cx="5029200" cy="1015663"/>
            </a:xfrm>
            <a:prstGeom prst="rect">
              <a:avLst/>
            </a:prstGeom>
            <a:solidFill>
              <a:srgbClr val="00ACED"/>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0F276CC8-0DF3-4E5D-BB00-8D7F872170E1}"/>
                </a:ext>
              </a:extLst>
            </p:cNvPr>
            <p:cNvSpPr txBox="1"/>
            <p:nvPr/>
          </p:nvSpPr>
          <p:spPr>
            <a:xfrm>
              <a:off x="4920338" y="10075968"/>
              <a:ext cx="1669878" cy="1015663"/>
            </a:xfrm>
            <a:prstGeom prst="rect">
              <a:avLst/>
            </a:prstGeom>
            <a:noFill/>
          </p:spPr>
          <p:txBody>
            <a:bodyPr wrap="square" rtlCol="0">
              <a:spAutoFit/>
            </a:bodyPr>
            <a:lstStyle/>
            <a:p>
              <a:pPr algn="ctr"/>
              <a:r>
                <a:rPr lang="en-US" sz="6000" b="1" dirty="0">
                  <a:solidFill>
                    <a:schemeClr val="bg1"/>
                  </a:solidFill>
                </a:rPr>
                <a:t>B2B</a:t>
              </a:r>
            </a:p>
          </p:txBody>
        </p:sp>
      </p:grpSp>
      <p:pic>
        <p:nvPicPr>
          <p:cNvPr id="17" name="Picture 16">
            <a:extLst>
              <a:ext uri="{FF2B5EF4-FFF2-40B4-BE49-F238E27FC236}">
                <a16:creationId xmlns:a16="http://schemas.microsoft.com/office/drawing/2014/main" id="{F76362C9-E3BD-4A2A-A109-643ED84B7AE1}"/>
              </a:ext>
            </a:extLst>
          </p:cNvPr>
          <p:cNvPicPr>
            <a:picLocks noChangeAspect="1"/>
          </p:cNvPicPr>
          <p:nvPr/>
        </p:nvPicPr>
        <p:blipFill>
          <a:blip r:embed="rId3"/>
          <a:stretch>
            <a:fillRect/>
          </a:stretch>
        </p:blipFill>
        <p:spPr>
          <a:xfrm>
            <a:off x="18086366" y="4017238"/>
            <a:ext cx="3911993" cy="1250152"/>
          </a:xfrm>
          <a:prstGeom prst="rect">
            <a:avLst/>
          </a:prstGeom>
        </p:spPr>
      </p:pic>
      <p:pic>
        <p:nvPicPr>
          <p:cNvPr id="1026" name="Picture 2" descr="Image result for uber">
            <a:extLst>
              <a:ext uri="{FF2B5EF4-FFF2-40B4-BE49-F238E27FC236}">
                <a16:creationId xmlns:a16="http://schemas.microsoft.com/office/drawing/2014/main" id="{3F23BD27-EE69-4463-AC02-509BE1CDF4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07847" y="6518412"/>
            <a:ext cx="1945332" cy="19453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business travelers">
            <a:hlinkClick r:id="rId5"/>
            <a:extLst>
              <a:ext uri="{FF2B5EF4-FFF2-40B4-BE49-F238E27FC236}">
                <a16:creationId xmlns:a16="http://schemas.microsoft.com/office/drawing/2014/main" id="{C7544D35-3FD1-4FF9-B63D-D604E8F2D7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69425" y="9906055"/>
            <a:ext cx="2440592" cy="162410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754B166-383E-4767-B24E-5EAE3AF10009}"/>
              </a:ext>
            </a:extLst>
          </p:cNvPr>
          <p:cNvSpPr txBox="1"/>
          <p:nvPr/>
        </p:nvSpPr>
        <p:spPr>
          <a:xfrm>
            <a:off x="7985843" y="11986607"/>
            <a:ext cx="15697117" cy="954107"/>
          </a:xfrm>
          <a:prstGeom prst="rect">
            <a:avLst/>
          </a:prstGeom>
          <a:noFill/>
        </p:spPr>
        <p:txBody>
          <a:bodyPr wrap="square" rtlCol="0">
            <a:spAutoFit/>
          </a:bodyPr>
          <a:lstStyle/>
          <a:p>
            <a:pPr algn="r"/>
            <a:r>
              <a:rPr lang="en-GB" sz="2800" dirty="0">
                <a:solidFill>
                  <a:schemeClr val="bg1">
                    <a:lumMod val="65000"/>
                  </a:schemeClr>
                </a:solidFill>
              </a:rPr>
              <a:t> … can provide inventory in Real Time (milliseconds) to drive instant bookings</a:t>
            </a:r>
          </a:p>
          <a:p>
            <a:pPr algn="r"/>
            <a:endParaRPr lang="en-GB" sz="2800" dirty="0">
              <a:solidFill>
                <a:schemeClr val="bg1">
                  <a:lumMod val="65000"/>
                </a:schemeClr>
              </a:solidFill>
            </a:endParaRPr>
          </a:p>
        </p:txBody>
      </p:sp>
      <p:pic>
        <p:nvPicPr>
          <p:cNvPr id="3" name="Picture 2" descr="A close up of a logo&#10;&#10;Description automatically generated">
            <a:extLst>
              <a:ext uri="{FF2B5EF4-FFF2-40B4-BE49-F238E27FC236}">
                <a16:creationId xmlns:a16="http://schemas.microsoft.com/office/drawing/2014/main" id="{1B28A010-74DE-45C1-B78B-0A116614F4D3}"/>
              </a:ext>
            </a:extLst>
          </p:cNvPr>
          <p:cNvPicPr>
            <a:picLocks noChangeAspect="1"/>
          </p:cNvPicPr>
          <p:nvPr/>
        </p:nvPicPr>
        <p:blipFill>
          <a:blip r:embed="rId7">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298226" y="5804032"/>
            <a:ext cx="3441270" cy="1053968"/>
          </a:xfrm>
          <a:prstGeom prst="rect">
            <a:avLst/>
          </a:prstGeom>
        </p:spPr>
      </p:pic>
      <p:pic>
        <p:nvPicPr>
          <p:cNvPr id="19" name="Picture 18" descr="A close up of a logo&#10;&#10;Description automatically generated">
            <a:extLst>
              <a:ext uri="{FF2B5EF4-FFF2-40B4-BE49-F238E27FC236}">
                <a16:creationId xmlns:a16="http://schemas.microsoft.com/office/drawing/2014/main" id="{F12C677D-6EFE-43DF-AED2-5CD367554C99}"/>
              </a:ext>
            </a:extLst>
          </p:cNvPr>
          <p:cNvPicPr>
            <a:picLocks noChangeAspect="1"/>
          </p:cNvPicPr>
          <p:nvPr/>
        </p:nvPicPr>
        <p:blipFill>
          <a:blip r:embed="rId7">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4552350" y="7997839"/>
            <a:ext cx="3441270" cy="1053968"/>
          </a:xfrm>
          <a:prstGeom prst="rect">
            <a:avLst/>
          </a:prstGeom>
        </p:spPr>
      </p:pic>
      <p:pic>
        <p:nvPicPr>
          <p:cNvPr id="20" name="Picture 19">
            <a:extLst>
              <a:ext uri="{FF2B5EF4-FFF2-40B4-BE49-F238E27FC236}">
                <a16:creationId xmlns:a16="http://schemas.microsoft.com/office/drawing/2014/main" id="{54EC29DE-8996-4070-A64B-A36E5B66914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85843" y="5678003"/>
            <a:ext cx="6052279" cy="2223364"/>
          </a:xfrm>
          <a:prstGeom prst="rect">
            <a:avLst/>
          </a:prstGeom>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EBCB9829-448A-4C75-83A3-1E2F27ED019C}"/>
              </a:ext>
            </a:extLst>
          </p:cNvPr>
          <p:cNvPicPr>
            <a:picLocks noChangeAspect="1"/>
          </p:cNvPicPr>
          <p:nvPr/>
        </p:nvPicPr>
        <p:blipFill>
          <a:blip r:embed="rId9"/>
          <a:stretch>
            <a:fillRect/>
          </a:stretch>
        </p:blipFill>
        <p:spPr>
          <a:xfrm>
            <a:off x="13311809" y="2347546"/>
            <a:ext cx="2934545" cy="2064222"/>
          </a:xfrm>
          <a:prstGeom prst="rect">
            <a:avLst/>
          </a:prstGeom>
        </p:spPr>
      </p:pic>
      <p:cxnSp>
        <p:nvCxnSpPr>
          <p:cNvPr id="6" name="Connector: Curved 5">
            <a:extLst>
              <a:ext uri="{FF2B5EF4-FFF2-40B4-BE49-F238E27FC236}">
                <a16:creationId xmlns:a16="http://schemas.microsoft.com/office/drawing/2014/main" id="{EAF9E422-7551-45B6-9183-62F33BB9A4A4}"/>
              </a:ext>
            </a:extLst>
          </p:cNvPr>
          <p:cNvCxnSpPr>
            <a:cxnSpLocks/>
          </p:cNvCxnSpPr>
          <p:nvPr/>
        </p:nvCxnSpPr>
        <p:spPr>
          <a:xfrm>
            <a:off x="5739496" y="6373351"/>
            <a:ext cx="2246347" cy="458669"/>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 name="Connector: Curved 7">
            <a:extLst>
              <a:ext uri="{FF2B5EF4-FFF2-40B4-BE49-F238E27FC236}">
                <a16:creationId xmlns:a16="http://schemas.microsoft.com/office/drawing/2014/main" id="{B4323756-F6C5-4E8B-9CD6-557C3AA51DF6}"/>
              </a:ext>
            </a:extLst>
          </p:cNvPr>
          <p:cNvCxnSpPr>
            <a:stCxn id="4" idx="1"/>
          </p:cNvCxnSpPr>
          <p:nvPr/>
        </p:nvCxnSpPr>
        <p:spPr>
          <a:xfrm rot="10800000" flipV="1">
            <a:off x="11224591" y="3379657"/>
            <a:ext cx="2087218" cy="2108756"/>
          </a:xfrm>
          <a:prstGeom prst="curved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Connector: Curved 11">
            <a:extLst>
              <a:ext uri="{FF2B5EF4-FFF2-40B4-BE49-F238E27FC236}">
                <a16:creationId xmlns:a16="http://schemas.microsoft.com/office/drawing/2014/main" id="{FA19F059-47D9-4A56-9112-1750F491923F}"/>
              </a:ext>
            </a:extLst>
          </p:cNvPr>
          <p:cNvCxnSpPr>
            <a:stCxn id="17" idx="1"/>
            <a:endCxn id="20" idx="3"/>
          </p:cNvCxnSpPr>
          <p:nvPr/>
        </p:nvCxnSpPr>
        <p:spPr>
          <a:xfrm rot="10800000" flipV="1">
            <a:off x="14038122" y="4642313"/>
            <a:ext cx="4048244" cy="2147371"/>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Connector: Curved 13">
            <a:extLst>
              <a:ext uri="{FF2B5EF4-FFF2-40B4-BE49-F238E27FC236}">
                <a16:creationId xmlns:a16="http://schemas.microsoft.com/office/drawing/2014/main" id="{B847B154-9106-49CE-9947-87061AF4589B}"/>
              </a:ext>
            </a:extLst>
          </p:cNvPr>
          <p:cNvCxnSpPr>
            <a:stCxn id="1026" idx="1"/>
            <a:endCxn id="20" idx="3"/>
          </p:cNvCxnSpPr>
          <p:nvPr/>
        </p:nvCxnSpPr>
        <p:spPr>
          <a:xfrm rot="10800000">
            <a:off x="14038123" y="6789686"/>
            <a:ext cx="4469725" cy="701393"/>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1" name="Connector: Curved 30">
            <a:extLst>
              <a:ext uri="{FF2B5EF4-FFF2-40B4-BE49-F238E27FC236}">
                <a16:creationId xmlns:a16="http://schemas.microsoft.com/office/drawing/2014/main" id="{E96196C7-45F2-4F39-BB68-33A182E32369}"/>
              </a:ext>
            </a:extLst>
          </p:cNvPr>
          <p:cNvCxnSpPr>
            <a:cxnSpLocks/>
            <a:stCxn id="19" idx="1"/>
            <a:endCxn id="20" idx="2"/>
          </p:cNvCxnSpPr>
          <p:nvPr/>
        </p:nvCxnSpPr>
        <p:spPr>
          <a:xfrm rot="10800000">
            <a:off x="11011984" y="7901367"/>
            <a:ext cx="3540367" cy="623456"/>
          </a:xfrm>
          <a:prstGeom prst="curved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4" name="Connector: Curved 33">
            <a:extLst>
              <a:ext uri="{FF2B5EF4-FFF2-40B4-BE49-F238E27FC236}">
                <a16:creationId xmlns:a16="http://schemas.microsoft.com/office/drawing/2014/main" id="{29714F3B-F333-4EC9-B616-433911EFB7FB}"/>
              </a:ext>
            </a:extLst>
          </p:cNvPr>
          <p:cNvCxnSpPr>
            <a:stCxn id="1028" idx="0"/>
            <a:endCxn id="20" idx="2"/>
          </p:cNvCxnSpPr>
          <p:nvPr/>
        </p:nvCxnSpPr>
        <p:spPr>
          <a:xfrm rot="16200000" flipV="1">
            <a:off x="11198508" y="7714842"/>
            <a:ext cx="2004688" cy="2377738"/>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A3FA1AE-4E0D-4E8E-88C1-DA0F6E1FA6BA}"/>
              </a:ext>
            </a:extLst>
          </p:cNvPr>
          <p:cNvGrpSpPr/>
          <p:nvPr/>
        </p:nvGrpSpPr>
        <p:grpSpPr>
          <a:xfrm>
            <a:off x="17170810" y="9839090"/>
            <a:ext cx="5029200" cy="1015663"/>
            <a:chOff x="18968930" y="9458040"/>
            <a:chExt cx="5029200" cy="1015663"/>
          </a:xfrm>
        </p:grpSpPr>
        <p:sp>
          <p:nvSpPr>
            <p:cNvPr id="26" name="Rectangle 25">
              <a:extLst>
                <a:ext uri="{FF2B5EF4-FFF2-40B4-BE49-F238E27FC236}">
                  <a16:creationId xmlns:a16="http://schemas.microsoft.com/office/drawing/2014/main" id="{4A49DE3A-BBCA-44D1-B353-5BC409DB2EAF}"/>
                </a:ext>
              </a:extLst>
            </p:cNvPr>
            <p:cNvSpPr/>
            <p:nvPr/>
          </p:nvSpPr>
          <p:spPr>
            <a:xfrm>
              <a:off x="18968930" y="9458040"/>
              <a:ext cx="5029200" cy="1015663"/>
            </a:xfrm>
            <a:prstGeom prst="rect">
              <a:avLst/>
            </a:prstGeom>
            <a:solidFill>
              <a:srgbClr val="00ACED"/>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EF8614ED-1477-4276-B5BC-CD1E32063E88}"/>
                </a:ext>
              </a:extLst>
            </p:cNvPr>
            <p:cNvSpPr txBox="1"/>
            <p:nvPr/>
          </p:nvSpPr>
          <p:spPr>
            <a:xfrm>
              <a:off x="18968930" y="9458040"/>
              <a:ext cx="5029200" cy="1015663"/>
            </a:xfrm>
            <a:prstGeom prst="rect">
              <a:avLst/>
            </a:prstGeom>
            <a:noFill/>
          </p:spPr>
          <p:txBody>
            <a:bodyPr wrap="square" rtlCol="0">
              <a:spAutoFit/>
            </a:bodyPr>
            <a:lstStyle/>
            <a:p>
              <a:pPr algn="ctr"/>
              <a:r>
                <a:rPr lang="en-US" sz="6000" b="1" dirty="0">
                  <a:solidFill>
                    <a:schemeClr val="bg1"/>
                  </a:solidFill>
                </a:rPr>
                <a:t>B2B and B2C</a:t>
              </a:r>
            </a:p>
          </p:txBody>
        </p:sp>
      </p:grpSp>
      <p:sp>
        <p:nvSpPr>
          <p:cNvPr id="29" name="Slide Number Placeholder 15">
            <a:extLst>
              <a:ext uri="{FF2B5EF4-FFF2-40B4-BE49-F238E27FC236}">
                <a16:creationId xmlns:a16="http://schemas.microsoft.com/office/drawing/2014/main" id="{B24E2F8F-35D0-424A-8479-9E8020425FA0}"/>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21</a:t>
            </a:fld>
            <a:endParaRPr lang="en-US" sz="3600" dirty="0">
              <a:solidFill>
                <a:schemeClr val="bg1"/>
              </a:solidFill>
            </a:endParaRPr>
          </a:p>
        </p:txBody>
      </p:sp>
      <p:sp>
        <p:nvSpPr>
          <p:cNvPr id="30" name="TextBox 29">
            <a:extLst>
              <a:ext uri="{FF2B5EF4-FFF2-40B4-BE49-F238E27FC236}">
                <a16:creationId xmlns:a16="http://schemas.microsoft.com/office/drawing/2014/main" id="{BFDD1B2D-FCB9-4F05-B713-89BF4E32E53A}"/>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Growing Private Aviation / Phase II </a:t>
            </a:r>
          </a:p>
        </p:txBody>
      </p:sp>
      <p:grpSp>
        <p:nvGrpSpPr>
          <p:cNvPr id="33" name="Group 32">
            <a:extLst>
              <a:ext uri="{FF2B5EF4-FFF2-40B4-BE49-F238E27FC236}">
                <a16:creationId xmlns:a16="http://schemas.microsoft.com/office/drawing/2014/main" id="{3635877D-6DF7-463E-9DCF-9B71BC0EF075}"/>
              </a:ext>
            </a:extLst>
          </p:cNvPr>
          <p:cNvGrpSpPr/>
          <p:nvPr/>
        </p:nvGrpSpPr>
        <p:grpSpPr>
          <a:xfrm>
            <a:off x="0" y="10372288"/>
            <a:ext cx="24381243" cy="3343712"/>
            <a:chOff x="0" y="10372288"/>
            <a:chExt cx="24381243" cy="3343712"/>
          </a:xfrm>
        </p:grpSpPr>
        <p:pic>
          <p:nvPicPr>
            <p:cNvPr id="35" name="Picture 34">
              <a:extLst>
                <a:ext uri="{FF2B5EF4-FFF2-40B4-BE49-F238E27FC236}">
                  <a16:creationId xmlns:a16="http://schemas.microsoft.com/office/drawing/2014/main" id="{9BA6702F-AF5B-4003-B902-45ABD9CD2A3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36" name="Picture 35">
              <a:extLst>
                <a:ext uri="{FF2B5EF4-FFF2-40B4-BE49-F238E27FC236}">
                  <a16:creationId xmlns:a16="http://schemas.microsoft.com/office/drawing/2014/main" id="{3975DA71-A4F9-490A-BDB9-8BFBF16E051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4170421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1BCF4AAE-51A5-4A0B-BAAF-D50B27AE8A56}"/>
              </a:ext>
            </a:extLst>
          </p:cNvPr>
          <p:cNvSpPr/>
          <p:nvPr/>
        </p:nvSpPr>
        <p:spPr>
          <a:xfrm>
            <a:off x="12723363" y="7665802"/>
            <a:ext cx="10972800" cy="4030898"/>
          </a:xfrm>
          <a:prstGeom prst="rect">
            <a:avLst/>
          </a:prstGeom>
          <a:solidFill>
            <a:schemeClr val="bg1"/>
          </a:solidFill>
          <a:ln w="19050">
            <a:solidFill>
              <a:srgbClr val="75D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55C17B4F-2FD5-4CF1-9EC2-08BE63D669F7}"/>
              </a:ext>
            </a:extLst>
          </p:cNvPr>
          <p:cNvSpPr txBox="1"/>
          <p:nvPr/>
        </p:nvSpPr>
        <p:spPr>
          <a:xfrm>
            <a:off x="15705266" y="7421447"/>
            <a:ext cx="5205135" cy="523220"/>
          </a:xfrm>
          <a:prstGeom prst="rect">
            <a:avLst/>
          </a:prstGeom>
          <a:solidFill>
            <a:schemeClr val="bg1"/>
          </a:solidFill>
        </p:spPr>
        <p:txBody>
          <a:bodyPr wrap="square" rtlCol="0">
            <a:spAutoFit/>
          </a:bodyPr>
          <a:lstStyle/>
          <a:p>
            <a:pPr algn="ctr"/>
            <a:r>
              <a:rPr lang="en-US" sz="2800" b="1" dirty="0">
                <a:solidFill>
                  <a:schemeClr val="bg1">
                    <a:lumMod val="50000"/>
                  </a:schemeClr>
                </a:solidFill>
              </a:rPr>
              <a:t>Coastal Aviation Technologies</a:t>
            </a:r>
          </a:p>
        </p:txBody>
      </p:sp>
      <p:sp>
        <p:nvSpPr>
          <p:cNvPr id="47" name="Rectangle 46">
            <a:extLst>
              <a:ext uri="{FF2B5EF4-FFF2-40B4-BE49-F238E27FC236}">
                <a16:creationId xmlns:a16="http://schemas.microsoft.com/office/drawing/2014/main" id="{0885FC46-1B06-432B-A045-BEDEAE25E164}"/>
              </a:ext>
            </a:extLst>
          </p:cNvPr>
          <p:cNvSpPr/>
          <p:nvPr/>
        </p:nvSpPr>
        <p:spPr>
          <a:xfrm>
            <a:off x="20939852" y="6505468"/>
            <a:ext cx="2743200" cy="1050632"/>
          </a:xfrm>
          <a:prstGeom prst="rect">
            <a:avLst/>
          </a:prstGeom>
          <a:solidFill>
            <a:srgbClr val="97A2F7"/>
          </a:solidFill>
          <a:ln>
            <a:solidFill>
              <a:srgbClr val="0F24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EB8AD1-86CE-4518-8C3B-B9FE7780FD9E}"/>
              </a:ext>
            </a:extLst>
          </p:cNvPr>
          <p:cNvSpPr/>
          <p:nvPr/>
        </p:nvSpPr>
        <p:spPr>
          <a:xfrm>
            <a:off x="1077085" y="6505468"/>
            <a:ext cx="2743200" cy="1050632"/>
          </a:xfrm>
          <a:prstGeom prst="rect">
            <a:avLst/>
          </a:prstGeom>
          <a:solidFill>
            <a:srgbClr val="97A2F7"/>
          </a:solidFill>
          <a:ln>
            <a:solidFill>
              <a:srgbClr val="0F24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4F3D621-0D10-474F-B120-7251E720631D}"/>
              </a:ext>
            </a:extLst>
          </p:cNvPr>
          <p:cNvSpPr txBox="1"/>
          <p:nvPr/>
        </p:nvSpPr>
        <p:spPr>
          <a:xfrm>
            <a:off x="2240541" y="491686"/>
            <a:ext cx="20019384" cy="1076898"/>
          </a:xfrm>
          <a:prstGeom prst="rect">
            <a:avLst/>
          </a:prstGeom>
          <a:noFill/>
        </p:spPr>
        <p:txBody>
          <a:bodyPr wrap="square" rtlCol="0">
            <a:spAutoFit/>
          </a:bodyPr>
          <a:lstStyle/>
          <a:p>
            <a:r>
              <a:rPr lang="en-US" sz="6398" b="1" dirty="0">
                <a:solidFill>
                  <a:srgbClr val="00B0F0"/>
                </a:solidFill>
              </a:rPr>
              <a:t>VERIJET’S IP ADVANTAGE</a:t>
            </a:r>
          </a:p>
        </p:txBody>
      </p:sp>
      <p:sp>
        <p:nvSpPr>
          <p:cNvPr id="8" name="TextBox 7">
            <a:extLst>
              <a:ext uri="{FF2B5EF4-FFF2-40B4-BE49-F238E27FC236}">
                <a16:creationId xmlns:a16="http://schemas.microsoft.com/office/drawing/2014/main" id="{E6288B3A-C56B-405B-85BC-122A2D469395}"/>
              </a:ext>
            </a:extLst>
          </p:cNvPr>
          <p:cNvSpPr txBox="1"/>
          <p:nvPr/>
        </p:nvSpPr>
        <p:spPr>
          <a:xfrm>
            <a:off x="2240541" y="1568584"/>
            <a:ext cx="20390859" cy="646331"/>
          </a:xfrm>
          <a:prstGeom prst="rect">
            <a:avLst/>
          </a:prstGeom>
          <a:noFill/>
        </p:spPr>
        <p:txBody>
          <a:bodyPr wrap="square" rtlCol="0">
            <a:spAutoFit/>
          </a:bodyPr>
          <a:lstStyle/>
          <a:p>
            <a:r>
              <a:rPr lang="en-US" sz="3600" dirty="0">
                <a:solidFill>
                  <a:srgbClr val="00ACED"/>
                </a:solidFill>
              </a:rPr>
              <a:t>Our extensive IP will help fuel our growth</a:t>
            </a:r>
            <a:endParaRPr lang="en-US" sz="3200" dirty="0">
              <a:solidFill>
                <a:srgbClr val="00ACED"/>
              </a:solidFill>
            </a:endParaRPr>
          </a:p>
        </p:txBody>
      </p:sp>
      <p:sp>
        <p:nvSpPr>
          <p:cNvPr id="29" name="TextBox 28">
            <a:extLst>
              <a:ext uri="{FF2B5EF4-FFF2-40B4-BE49-F238E27FC236}">
                <a16:creationId xmlns:a16="http://schemas.microsoft.com/office/drawing/2014/main" id="{E8CF49E7-551B-4E78-8370-E3F3A3111AA0}"/>
              </a:ext>
            </a:extLst>
          </p:cNvPr>
          <p:cNvSpPr txBox="1"/>
          <p:nvPr/>
        </p:nvSpPr>
        <p:spPr>
          <a:xfrm>
            <a:off x="20154900" y="12208183"/>
            <a:ext cx="3419475" cy="369332"/>
          </a:xfrm>
          <a:prstGeom prst="rect">
            <a:avLst/>
          </a:prstGeom>
          <a:noFill/>
        </p:spPr>
        <p:txBody>
          <a:bodyPr wrap="square" rtlCol="0">
            <a:spAutoFit/>
          </a:bodyPr>
          <a:lstStyle/>
          <a:p>
            <a:r>
              <a:rPr lang="en-US" dirty="0">
                <a:solidFill>
                  <a:schemeClr val="bg1">
                    <a:lumMod val="65000"/>
                  </a:schemeClr>
                </a:solidFill>
              </a:rPr>
              <a:t>*Effective Date of 12/06/2019</a:t>
            </a:r>
          </a:p>
        </p:txBody>
      </p:sp>
      <p:sp>
        <p:nvSpPr>
          <p:cNvPr id="10" name="Rectangle 9">
            <a:extLst>
              <a:ext uri="{FF2B5EF4-FFF2-40B4-BE49-F238E27FC236}">
                <a16:creationId xmlns:a16="http://schemas.microsoft.com/office/drawing/2014/main" id="{E1113DCE-1A7B-4D92-99FF-72D7F0838603}"/>
              </a:ext>
            </a:extLst>
          </p:cNvPr>
          <p:cNvSpPr/>
          <p:nvPr/>
        </p:nvSpPr>
        <p:spPr>
          <a:xfrm>
            <a:off x="1078003" y="7665802"/>
            <a:ext cx="10972800" cy="4030898"/>
          </a:xfrm>
          <a:prstGeom prst="rect">
            <a:avLst/>
          </a:prstGeom>
          <a:solidFill>
            <a:schemeClr val="bg1"/>
          </a:solidFill>
          <a:ln w="19050">
            <a:solidFill>
              <a:srgbClr val="75D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44401AB7-8885-45E3-BBEE-27F20959BF79}"/>
              </a:ext>
            </a:extLst>
          </p:cNvPr>
          <p:cNvSpPr txBox="1"/>
          <p:nvPr/>
        </p:nvSpPr>
        <p:spPr>
          <a:xfrm>
            <a:off x="5374749" y="7316071"/>
            <a:ext cx="2455938" cy="523220"/>
          </a:xfrm>
          <a:prstGeom prst="rect">
            <a:avLst/>
          </a:prstGeom>
          <a:solidFill>
            <a:schemeClr val="bg1"/>
          </a:solidFill>
        </p:spPr>
        <p:txBody>
          <a:bodyPr wrap="square" rtlCol="0">
            <a:spAutoFit/>
          </a:bodyPr>
          <a:lstStyle/>
          <a:p>
            <a:pPr algn="ctr"/>
            <a:r>
              <a:rPr lang="en-US" sz="2800" b="1" dirty="0">
                <a:solidFill>
                  <a:schemeClr val="bg1">
                    <a:lumMod val="50000"/>
                  </a:schemeClr>
                </a:solidFill>
              </a:rPr>
              <a:t>Richard Kane</a:t>
            </a:r>
          </a:p>
        </p:txBody>
      </p:sp>
      <p:grpSp>
        <p:nvGrpSpPr>
          <p:cNvPr id="38" name="Group 37">
            <a:extLst>
              <a:ext uri="{FF2B5EF4-FFF2-40B4-BE49-F238E27FC236}">
                <a16:creationId xmlns:a16="http://schemas.microsoft.com/office/drawing/2014/main" id="{5D929F0A-36BE-4049-9DA2-F6EDFBBE0770}"/>
              </a:ext>
            </a:extLst>
          </p:cNvPr>
          <p:cNvGrpSpPr/>
          <p:nvPr/>
        </p:nvGrpSpPr>
        <p:grpSpPr>
          <a:xfrm>
            <a:off x="5090308" y="2408463"/>
            <a:ext cx="14319850" cy="5020310"/>
            <a:chOff x="5090308" y="2713263"/>
            <a:chExt cx="14319850" cy="5020310"/>
          </a:xfrm>
        </p:grpSpPr>
        <p:sp>
          <p:nvSpPr>
            <p:cNvPr id="27" name="Rectangle 26">
              <a:extLst>
                <a:ext uri="{FF2B5EF4-FFF2-40B4-BE49-F238E27FC236}">
                  <a16:creationId xmlns:a16="http://schemas.microsoft.com/office/drawing/2014/main" id="{272CCBD5-2AB4-451E-A735-30519AEAF5A1}"/>
                </a:ext>
              </a:extLst>
            </p:cNvPr>
            <p:cNvSpPr/>
            <p:nvPr/>
          </p:nvSpPr>
          <p:spPr>
            <a:xfrm>
              <a:off x="5090308" y="2713263"/>
              <a:ext cx="14319850" cy="4611008"/>
            </a:xfrm>
            <a:prstGeom prst="rect">
              <a:avLst/>
            </a:prstGeom>
            <a:solidFill>
              <a:srgbClr val="73CD7C"/>
            </a:solidFill>
            <a:ln w="76200">
              <a:solidFill>
                <a:srgbClr val="1FB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978CCC50-D036-4010-9BD3-5DE2108393DC}"/>
                </a:ext>
              </a:extLst>
            </p:cNvPr>
            <p:cNvSpPr txBox="1"/>
            <p:nvPr/>
          </p:nvSpPr>
          <p:spPr>
            <a:xfrm>
              <a:off x="5191809" y="2778370"/>
              <a:ext cx="14095533" cy="4955203"/>
            </a:xfrm>
            <a:prstGeom prst="rect">
              <a:avLst/>
            </a:prstGeom>
            <a:noFill/>
          </p:spPr>
          <p:txBody>
            <a:bodyPr wrap="square" rtlCol="0">
              <a:spAutoFit/>
            </a:bodyPr>
            <a:lstStyle/>
            <a:p>
              <a:pPr algn="ctr"/>
              <a:r>
                <a:rPr lang="en-US" sz="4400" b="1" dirty="0" err="1">
                  <a:solidFill>
                    <a:schemeClr val="bg1"/>
                  </a:solidFill>
                </a:rPr>
                <a:t>VeriJet</a:t>
              </a:r>
              <a:endParaRPr lang="en-US" sz="3200" b="1" dirty="0">
                <a:solidFill>
                  <a:schemeClr val="bg1"/>
                </a:solidFill>
              </a:endParaRPr>
            </a:p>
            <a:p>
              <a:pPr marL="457200" indent="-457200">
                <a:buFont typeface="Arial" panose="020B0604020202020204" pitchFamily="34" charset="0"/>
                <a:buChar char="•"/>
              </a:pPr>
              <a:endParaRPr lang="en-US" sz="2000" b="1" dirty="0">
                <a:solidFill>
                  <a:schemeClr val="bg1"/>
                </a:solidFill>
              </a:endParaRPr>
            </a:p>
            <a:p>
              <a:pPr marL="457200" indent="-457200">
                <a:buFont typeface="Arial" panose="020B0604020202020204" pitchFamily="34" charset="0"/>
                <a:buChar char="•"/>
              </a:pPr>
              <a:r>
                <a:rPr lang="en-US" sz="2800" b="1" dirty="0">
                  <a:solidFill>
                    <a:schemeClr val="bg1"/>
                  </a:solidFill>
                </a:rPr>
                <a:t>US Patent Application for Novel Method of Accelerating Dynamic Availability and Pricing in Fleets</a:t>
              </a:r>
            </a:p>
            <a:p>
              <a:pPr marL="1828800" lvl="3" indent="-457200">
                <a:buFont typeface="Courier New" panose="02070309020205020404" pitchFamily="49" charset="0"/>
                <a:buChar char="o"/>
              </a:pPr>
              <a:r>
                <a:rPr lang="en-US" sz="2800" b="1" dirty="0">
                  <a:solidFill>
                    <a:schemeClr val="bg1"/>
                  </a:solidFill>
                </a:rPr>
                <a:t>Related IP Processes and Software</a:t>
              </a:r>
            </a:p>
            <a:p>
              <a:pPr marL="1828800" lvl="3" indent="-457200">
                <a:buFont typeface="Courier New" panose="02070309020205020404" pitchFamily="49" charset="0"/>
                <a:buChar char="o"/>
              </a:pPr>
              <a:r>
                <a:rPr lang="en-US" sz="2800" b="1" dirty="0">
                  <a:solidFill>
                    <a:schemeClr val="bg1"/>
                  </a:solidFill>
                </a:rPr>
                <a:t>Plan to file internationally preserving US filing date</a:t>
              </a:r>
            </a:p>
            <a:p>
              <a:pPr marL="457200" indent="-457200">
                <a:buFont typeface="Arial" panose="020B0604020202020204" pitchFamily="34" charset="0"/>
                <a:buChar char="•"/>
              </a:pPr>
              <a:r>
                <a:rPr lang="en-US" sz="2800" b="1" dirty="0">
                  <a:solidFill>
                    <a:schemeClr val="bg1"/>
                  </a:solidFill>
                </a:rPr>
                <a:t>Developer/owner of software interfaces with Coastal and other system providers</a:t>
              </a:r>
            </a:p>
            <a:p>
              <a:pPr marL="457200" indent="-457200">
                <a:buFont typeface="Arial" panose="020B0604020202020204" pitchFamily="34" charset="0"/>
                <a:buChar char="•"/>
              </a:pPr>
              <a:r>
                <a:rPr lang="en-US" sz="2800" b="1" dirty="0">
                  <a:solidFill>
                    <a:schemeClr val="bg1"/>
                  </a:solidFill>
                </a:rPr>
                <a:t>US Trademark/Service Mark filings on </a:t>
              </a:r>
              <a:r>
                <a:rPr lang="en-US" sz="2800" b="1" dirty="0" err="1">
                  <a:solidFill>
                    <a:schemeClr val="bg1"/>
                  </a:solidFill>
                </a:rPr>
                <a:t>VeriJet</a:t>
              </a:r>
              <a:r>
                <a:rPr lang="en-US" sz="2800" b="1" dirty="0">
                  <a:solidFill>
                    <a:schemeClr val="bg1"/>
                  </a:solidFill>
                </a:rPr>
                <a:t> and our stylized logo</a:t>
              </a:r>
            </a:p>
            <a:p>
              <a:pPr marL="1828800" lvl="3" indent="-457200">
                <a:buFont typeface="Courier New" panose="02070309020205020404" pitchFamily="49" charset="0"/>
                <a:buChar char="o"/>
              </a:pPr>
              <a:r>
                <a:rPr lang="en-US" sz="2800" b="1" dirty="0">
                  <a:solidFill>
                    <a:schemeClr val="bg1"/>
                  </a:solidFill>
                </a:rPr>
                <a:t>Plan to file internationally preserving US filing date</a:t>
              </a:r>
            </a:p>
            <a:p>
              <a:pPr marL="457200" indent="-457200">
                <a:buFont typeface="Arial" panose="020B0604020202020204" pitchFamily="34" charset="0"/>
                <a:buChar char="•"/>
              </a:pPr>
              <a:endParaRPr lang="en-US" sz="2800" b="1" dirty="0">
                <a:solidFill>
                  <a:schemeClr val="bg1"/>
                </a:solidFill>
              </a:endParaRPr>
            </a:p>
          </p:txBody>
        </p:sp>
        <p:cxnSp>
          <p:nvCxnSpPr>
            <p:cNvPr id="18" name="Straight Connector 17">
              <a:extLst>
                <a:ext uri="{FF2B5EF4-FFF2-40B4-BE49-F238E27FC236}">
                  <a16:creationId xmlns:a16="http://schemas.microsoft.com/office/drawing/2014/main" id="{F341DCB8-C476-4EBE-90D4-41BA58C9A57D}"/>
                </a:ext>
              </a:extLst>
            </p:cNvPr>
            <p:cNvCxnSpPr>
              <a:cxnSpLocks/>
            </p:cNvCxnSpPr>
            <p:nvPr/>
          </p:nvCxnSpPr>
          <p:spPr>
            <a:xfrm>
              <a:off x="10033401" y="3554905"/>
              <a:ext cx="43108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Rectangle 35">
            <a:extLst>
              <a:ext uri="{FF2B5EF4-FFF2-40B4-BE49-F238E27FC236}">
                <a16:creationId xmlns:a16="http://schemas.microsoft.com/office/drawing/2014/main" id="{84F12F45-0A5D-40A6-81F7-9C89CEA37F7F}"/>
              </a:ext>
            </a:extLst>
          </p:cNvPr>
          <p:cNvSpPr/>
          <p:nvPr/>
        </p:nvSpPr>
        <p:spPr>
          <a:xfrm>
            <a:off x="1213387" y="7924457"/>
            <a:ext cx="10778662" cy="3662541"/>
          </a:xfrm>
          <a:prstGeom prst="rect">
            <a:avLst/>
          </a:prstGeom>
        </p:spPr>
        <p:txBody>
          <a:bodyPr wrap="square">
            <a:spAutoFit/>
          </a:bodyPr>
          <a:lstStyle/>
          <a:p>
            <a:r>
              <a:rPr lang="en-US" sz="1600" dirty="0">
                <a:solidFill>
                  <a:schemeClr val="bg1">
                    <a:lumMod val="50000"/>
                  </a:schemeClr>
                </a:solidFill>
              </a:rPr>
              <a:t>US20050119802A1   	Aircraft pilot assistance system and method</a:t>
            </a:r>
          </a:p>
          <a:p>
            <a:r>
              <a:rPr lang="en-US" sz="1200" dirty="0">
                <a:solidFill>
                  <a:schemeClr val="bg1">
                    <a:lumMod val="50000"/>
                  </a:schemeClr>
                </a:solidFill>
              </a:rPr>
              <a:t>A system and method to assist pilots to recover the aircraft from a variety of dangerous mechanical and environmental situations. </a:t>
            </a:r>
            <a:r>
              <a:rPr lang="en-US" sz="1200" b="1" dirty="0">
                <a:solidFill>
                  <a:schemeClr val="bg1">
                    <a:lumMod val="50000"/>
                  </a:schemeClr>
                </a:solidFill>
              </a:rPr>
              <a:t>Cited by Elbit, Honeywell, Airbus Operations (</a:t>
            </a:r>
            <a:r>
              <a:rPr lang="en-US" sz="1200" b="1" dirty="0" err="1">
                <a:solidFill>
                  <a:schemeClr val="bg1">
                    <a:lumMod val="50000"/>
                  </a:schemeClr>
                </a:solidFill>
              </a:rPr>
              <a:t>Sas</a:t>
            </a:r>
            <a:r>
              <a:rPr lang="en-US" sz="1200" b="1" dirty="0">
                <a:solidFill>
                  <a:schemeClr val="bg1">
                    <a:lumMod val="50000"/>
                  </a:schemeClr>
                </a:solidFill>
              </a:rPr>
              <a:t>), Airbus Helicopters, Airbus Defense and Space, </a:t>
            </a:r>
            <a:r>
              <a:rPr lang="en-US" sz="1200" b="1" dirty="0" err="1">
                <a:solidFill>
                  <a:schemeClr val="bg1">
                    <a:lumMod val="50000"/>
                  </a:schemeClr>
                </a:solidFill>
              </a:rPr>
              <a:t>SafeFlight</a:t>
            </a:r>
            <a:endParaRPr lang="en-US" sz="1200" b="1" dirty="0">
              <a:solidFill>
                <a:schemeClr val="bg1">
                  <a:lumMod val="50000"/>
                </a:schemeClr>
              </a:solidFill>
            </a:endParaRPr>
          </a:p>
          <a:p>
            <a:endParaRPr lang="en-US" sz="1400" dirty="0">
              <a:solidFill>
                <a:schemeClr val="bg1">
                  <a:lumMod val="50000"/>
                </a:schemeClr>
              </a:solidFill>
            </a:endParaRPr>
          </a:p>
          <a:p>
            <a:r>
              <a:rPr lang="en-US" sz="1600" dirty="0">
                <a:solidFill>
                  <a:schemeClr val="bg1">
                    <a:lumMod val="50000"/>
                  </a:schemeClr>
                </a:solidFill>
              </a:rPr>
              <a:t>WO2007133791A3   	Data partitioning and distributing system</a:t>
            </a:r>
          </a:p>
          <a:p>
            <a:r>
              <a:rPr lang="en-US" sz="1200" dirty="0">
                <a:solidFill>
                  <a:schemeClr val="bg1">
                    <a:lumMod val="50000"/>
                  </a:schemeClr>
                </a:solidFill>
              </a:rPr>
              <a:t>A system for distributed storage on networked computers. </a:t>
            </a:r>
            <a:r>
              <a:rPr lang="en-US" sz="1200" b="1" dirty="0">
                <a:solidFill>
                  <a:schemeClr val="bg1">
                    <a:lumMod val="50000"/>
                  </a:schemeClr>
                </a:solidFill>
              </a:rPr>
              <a:t>Cited by IBM, </a:t>
            </a:r>
            <a:r>
              <a:rPr lang="en-US" sz="1200" b="1" dirty="0" err="1">
                <a:solidFill>
                  <a:schemeClr val="bg1">
                    <a:lumMod val="50000"/>
                  </a:schemeClr>
                </a:solidFill>
              </a:rPr>
              <a:t>Imaation</a:t>
            </a:r>
            <a:endParaRPr lang="en-US" sz="1200" b="1" dirty="0">
              <a:solidFill>
                <a:schemeClr val="bg1">
                  <a:lumMod val="50000"/>
                </a:schemeClr>
              </a:solidFill>
            </a:endParaRPr>
          </a:p>
          <a:p>
            <a:endParaRPr lang="en-US" sz="1400" dirty="0">
              <a:solidFill>
                <a:schemeClr val="bg1">
                  <a:lumMod val="50000"/>
                </a:schemeClr>
              </a:solidFill>
            </a:endParaRPr>
          </a:p>
          <a:p>
            <a:r>
              <a:rPr lang="en-US" sz="1600" dirty="0">
                <a:solidFill>
                  <a:schemeClr val="bg1">
                    <a:lumMod val="50000"/>
                  </a:schemeClr>
                </a:solidFill>
              </a:rPr>
              <a:t>US20140229352A1   	Trading style automated analysis and reverse engineering</a:t>
            </a:r>
          </a:p>
          <a:p>
            <a:r>
              <a:rPr lang="en-US" sz="1200" dirty="0">
                <a:solidFill>
                  <a:schemeClr val="bg1">
                    <a:lumMod val="50000"/>
                  </a:schemeClr>
                </a:solidFill>
              </a:rPr>
              <a:t>Trading style reverse engineering system for learning trading styles. </a:t>
            </a:r>
            <a:r>
              <a:rPr lang="en-US" sz="1200" b="1" dirty="0">
                <a:solidFill>
                  <a:schemeClr val="bg1">
                    <a:lumMod val="50000"/>
                  </a:schemeClr>
                </a:solidFill>
              </a:rPr>
              <a:t>Cited by Chicago Mercantile Exchange</a:t>
            </a:r>
          </a:p>
          <a:p>
            <a:endParaRPr lang="en-US" sz="1400" dirty="0">
              <a:solidFill>
                <a:schemeClr val="bg1">
                  <a:lumMod val="50000"/>
                </a:schemeClr>
              </a:solidFill>
            </a:endParaRPr>
          </a:p>
          <a:p>
            <a:r>
              <a:rPr lang="en-US" sz="1600" dirty="0">
                <a:solidFill>
                  <a:schemeClr val="bg1">
                    <a:lumMod val="50000"/>
                  </a:schemeClr>
                </a:solidFill>
              </a:rPr>
              <a:t>US6317728B1		Securities and commodities trading system</a:t>
            </a:r>
          </a:p>
          <a:p>
            <a:r>
              <a:rPr lang="en-US" sz="1200" dirty="0">
                <a:solidFill>
                  <a:schemeClr val="bg1">
                    <a:lumMod val="50000"/>
                  </a:schemeClr>
                </a:solidFill>
              </a:rPr>
              <a:t>In accordance with the invention there is provided a securities trading system based on the principles of artificial intelligence. </a:t>
            </a:r>
            <a:r>
              <a:rPr lang="en-US" sz="1200" b="1" dirty="0">
                <a:solidFill>
                  <a:schemeClr val="bg1">
                    <a:lumMod val="50000"/>
                  </a:schemeClr>
                </a:solidFill>
              </a:rPr>
              <a:t>Cited 260 times by Amex, UBS, Goldman Sachs, American Express Financial Advisors, CBOE, TTI, JPMorgan, Nasdaq, Pitney Bowes</a:t>
            </a:r>
          </a:p>
          <a:p>
            <a:endParaRPr lang="en-US" sz="1400" dirty="0">
              <a:solidFill>
                <a:schemeClr val="bg1">
                  <a:lumMod val="50000"/>
                </a:schemeClr>
              </a:solidFill>
            </a:endParaRPr>
          </a:p>
          <a:p>
            <a:r>
              <a:rPr lang="en-US" sz="1600" dirty="0">
                <a:solidFill>
                  <a:schemeClr val="bg1">
                    <a:lumMod val="50000"/>
                  </a:schemeClr>
                </a:solidFill>
              </a:rPr>
              <a:t>US20140358888A1	Monitoring online reputations with the capability of creating new content</a:t>
            </a:r>
          </a:p>
          <a:p>
            <a:r>
              <a:rPr lang="en-US" sz="1200" dirty="0">
                <a:solidFill>
                  <a:schemeClr val="bg1">
                    <a:lumMod val="50000"/>
                  </a:schemeClr>
                </a:solidFill>
              </a:rPr>
              <a:t>Provides the capability to quickly and easily determine the online reputation a target, and to take steps to improve the online reputation of the target. </a:t>
            </a:r>
            <a:r>
              <a:rPr lang="en-US" sz="1200" b="1" dirty="0">
                <a:solidFill>
                  <a:schemeClr val="bg1">
                    <a:lumMod val="50000"/>
                  </a:schemeClr>
                </a:solidFill>
              </a:rPr>
              <a:t>Cited by Microsoft, Wells Fargo, Indiana University, EMC IP</a:t>
            </a:r>
            <a:endParaRPr lang="en-US" sz="1200" dirty="0">
              <a:solidFill>
                <a:schemeClr val="bg1">
                  <a:lumMod val="50000"/>
                </a:schemeClr>
              </a:solidFill>
            </a:endParaRPr>
          </a:p>
        </p:txBody>
      </p:sp>
      <p:sp>
        <p:nvSpPr>
          <p:cNvPr id="41" name="TextBox 40">
            <a:extLst>
              <a:ext uri="{FF2B5EF4-FFF2-40B4-BE49-F238E27FC236}">
                <a16:creationId xmlns:a16="http://schemas.microsoft.com/office/drawing/2014/main" id="{DE5A7F00-E528-4516-9695-99E4C0812EA5}"/>
              </a:ext>
            </a:extLst>
          </p:cNvPr>
          <p:cNvSpPr txBox="1"/>
          <p:nvPr/>
        </p:nvSpPr>
        <p:spPr>
          <a:xfrm>
            <a:off x="12818181" y="7924457"/>
            <a:ext cx="10756194" cy="2308324"/>
          </a:xfrm>
          <a:prstGeom prst="rect">
            <a:avLst/>
          </a:prstGeom>
          <a:noFill/>
        </p:spPr>
        <p:txBody>
          <a:bodyPr wrap="square" rtlCol="0">
            <a:spAutoFit/>
          </a:bodyPr>
          <a:lstStyle/>
          <a:p>
            <a:r>
              <a:rPr lang="en-US" dirty="0">
                <a:solidFill>
                  <a:schemeClr val="bg1">
                    <a:lumMod val="50000"/>
                  </a:schemeClr>
                </a:solidFill>
              </a:rPr>
              <a:t>US20090164260A1    		Air taxi logistics system</a:t>
            </a:r>
          </a:p>
          <a:p>
            <a:r>
              <a:rPr lang="en-US" sz="1200" dirty="0">
                <a:solidFill>
                  <a:schemeClr val="bg1">
                    <a:lumMod val="50000"/>
                  </a:schemeClr>
                </a:solidFill>
              </a:rPr>
              <a:t>An air taxi system designed to dynamically optimize travel by real time assessment of relevant factors. </a:t>
            </a:r>
            <a:r>
              <a:rPr lang="en-US" sz="1200" b="1" dirty="0">
                <a:solidFill>
                  <a:schemeClr val="bg1">
                    <a:lumMod val="50000"/>
                  </a:schemeClr>
                </a:solidFill>
              </a:rPr>
              <a:t>Cited by Uber (Dynamic Aircraft Routing)</a:t>
            </a:r>
          </a:p>
          <a:p>
            <a:endParaRPr lang="en-US" dirty="0">
              <a:solidFill>
                <a:schemeClr val="bg1">
                  <a:lumMod val="50000"/>
                </a:schemeClr>
              </a:solidFill>
            </a:endParaRPr>
          </a:p>
          <a:p>
            <a:r>
              <a:rPr lang="en-US" dirty="0">
                <a:solidFill>
                  <a:schemeClr val="bg1">
                    <a:lumMod val="50000"/>
                  </a:schemeClr>
                </a:solidFill>
              </a:rPr>
              <a:t>EP2126830A4 (Europe) 	Air taxi logistics system</a:t>
            </a:r>
          </a:p>
          <a:p>
            <a:r>
              <a:rPr lang="en-US" sz="1200" b="1" dirty="0">
                <a:solidFill>
                  <a:schemeClr val="bg1">
                    <a:lumMod val="50000"/>
                  </a:schemeClr>
                </a:solidFill>
              </a:rPr>
              <a:t>Cited by Omni</a:t>
            </a:r>
            <a:r>
              <a:rPr lang="en-US" sz="1200" dirty="0">
                <a:solidFill>
                  <a:schemeClr val="bg1">
                    <a:lumMod val="50000"/>
                  </a:schemeClr>
                </a:solidFill>
              </a:rPr>
              <a:t> (System and method for matching of space launch, satellite, and mission payload opportunities).</a:t>
            </a:r>
          </a:p>
          <a:p>
            <a:endParaRPr lang="en-US" sz="1200" dirty="0">
              <a:solidFill>
                <a:schemeClr val="bg1">
                  <a:lumMod val="50000"/>
                </a:schemeClr>
              </a:solidFill>
            </a:endParaRPr>
          </a:p>
          <a:p>
            <a:r>
              <a:rPr lang="en-US" dirty="0">
                <a:solidFill>
                  <a:schemeClr val="bg1">
                    <a:lumMod val="50000"/>
                  </a:schemeClr>
                </a:solidFill>
              </a:rPr>
              <a:t>Coastal </a:t>
            </a:r>
            <a:r>
              <a:rPr lang="en-US" dirty="0" err="1">
                <a:solidFill>
                  <a:schemeClr val="bg1">
                    <a:lumMod val="50000"/>
                  </a:schemeClr>
                </a:solidFill>
              </a:rPr>
              <a:t>eMarketplace</a:t>
            </a:r>
            <a:r>
              <a:rPr lang="en-US" dirty="0">
                <a:solidFill>
                  <a:schemeClr val="bg1">
                    <a:lumMod val="50000"/>
                  </a:schemeClr>
                </a:solidFill>
              </a:rPr>
              <a:t>		ASP Service</a:t>
            </a:r>
          </a:p>
          <a:p>
            <a:r>
              <a:rPr lang="en-US" sz="1200" dirty="0">
                <a:solidFill>
                  <a:schemeClr val="bg1">
                    <a:lumMod val="50000"/>
                  </a:schemeClr>
                </a:solidFill>
              </a:rPr>
              <a:t>Platform Service Agreement provides </a:t>
            </a:r>
            <a:r>
              <a:rPr lang="en-US" sz="1200" dirty="0" err="1">
                <a:solidFill>
                  <a:schemeClr val="bg1">
                    <a:lumMod val="50000"/>
                  </a:schemeClr>
                </a:solidFill>
              </a:rPr>
              <a:t>VeriJet</a:t>
            </a:r>
            <a:r>
              <a:rPr lang="en-US" sz="1200" dirty="0">
                <a:solidFill>
                  <a:schemeClr val="bg1">
                    <a:lumMod val="50000"/>
                  </a:schemeClr>
                </a:solidFill>
              </a:rPr>
              <a:t> with exclusive licensing rights to </a:t>
            </a:r>
            <a:r>
              <a:rPr lang="en-US" sz="1200" dirty="0" err="1">
                <a:solidFill>
                  <a:schemeClr val="bg1">
                    <a:lumMod val="50000"/>
                  </a:schemeClr>
                </a:solidFill>
              </a:rPr>
              <a:t>Coastal’s</a:t>
            </a:r>
            <a:r>
              <a:rPr lang="en-US" sz="1200" dirty="0">
                <a:solidFill>
                  <a:schemeClr val="bg1">
                    <a:lumMod val="50000"/>
                  </a:schemeClr>
                </a:solidFill>
              </a:rPr>
              <a:t> ASP Service (including Coastal </a:t>
            </a:r>
            <a:r>
              <a:rPr lang="en-US" sz="1200" dirty="0" err="1">
                <a:solidFill>
                  <a:schemeClr val="bg1">
                    <a:lumMod val="50000"/>
                  </a:schemeClr>
                </a:solidFill>
              </a:rPr>
              <a:t>eMarketplace</a:t>
            </a:r>
            <a:r>
              <a:rPr lang="en-US" sz="1200" dirty="0">
                <a:solidFill>
                  <a:schemeClr val="bg1">
                    <a:lumMod val="50000"/>
                  </a:schemeClr>
                </a:solidFill>
              </a:rPr>
              <a:t> Flight Scheduling and Optimization Platform) for on-demand optimization of scheduling. The exclusivity extends for 7 years for single engine very light jet aircraft (such as Cirrus Vision Jet SF50). </a:t>
            </a:r>
            <a:endParaRPr lang="en-US" sz="1200" dirty="0"/>
          </a:p>
        </p:txBody>
      </p:sp>
      <p:sp>
        <p:nvSpPr>
          <p:cNvPr id="11" name="Arrow: Bent 10">
            <a:extLst>
              <a:ext uri="{FF2B5EF4-FFF2-40B4-BE49-F238E27FC236}">
                <a16:creationId xmlns:a16="http://schemas.microsoft.com/office/drawing/2014/main" id="{FD8BCC74-FBC8-48EF-9595-FE13FAEC23F4}"/>
              </a:ext>
            </a:extLst>
          </p:cNvPr>
          <p:cNvSpPr/>
          <p:nvPr/>
        </p:nvSpPr>
        <p:spPr>
          <a:xfrm>
            <a:off x="1703587" y="3611541"/>
            <a:ext cx="3202514" cy="2808761"/>
          </a:xfrm>
          <a:prstGeom prst="bentArrow">
            <a:avLst>
              <a:gd name="adj1" fmla="val 35132"/>
              <a:gd name="adj2" fmla="val 25000"/>
              <a:gd name="adj3" fmla="val 32368"/>
              <a:gd name="adj4" fmla="val 69539"/>
            </a:avLst>
          </a:prstGeom>
          <a:solidFill>
            <a:srgbClr val="3E53F0"/>
          </a:solidFill>
          <a:ln>
            <a:solidFill>
              <a:srgbClr val="0F24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4" name="Arrow: Bent 43">
            <a:extLst>
              <a:ext uri="{FF2B5EF4-FFF2-40B4-BE49-F238E27FC236}">
                <a16:creationId xmlns:a16="http://schemas.microsoft.com/office/drawing/2014/main" id="{DB1541FE-DC21-4455-B476-5DA00EFF888E}"/>
              </a:ext>
            </a:extLst>
          </p:cNvPr>
          <p:cNvSpPr/>
          <p:nvPr/>
        </p:nvSpPr>
        <p:spPr>
          <a:xfrm flipH="1">
            <a:off x="19594365" y="3594370"/>
            <a:ext cx="3200400" cy="2807208"/>
          </a:xfrm>
          <a:prstGeom prst="bentArrow">
            <a:avLst>
              <a:gd name="adj1" fmla="val 35132"/>
              <a:gd name="adj2" fmla="val 25000"/>
              <a:gd name="adj3" fmla="val 32368"/>
              <a:gd name="adj4" fmla="val 69539"/>
            </a:avLst>
          </a:prstGeom>
          <a:solidFill>
            <a:srgbClr val="3E53F0"/>
          </a:solidFill>
          <a:ln>
            <a:solidFill>
              <a:srgbClr val="0F24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5" name="TextBox 44">
            <a:extLst>
              <a:ext uri="{FF2B5EF4-FFF2-40B4-BE49-F238E27FC236}">
                <a16:creationId xmlns:a16="http://schemas.microsoft.com/office/drawing/2014/main" id="{35E40162-9BD0-4643-B216-A6A42FA2E865}"/>
              </a:ext>
            </a:extLst>
          </p:cNvPr>
          <p:cNvSpPr txBox="1"/>
          <p:nvPr/>
        </p:nvSpPr>
        <p:spPr>
          <a:xfrm>
            <a:off x="1384557" y="6719767"/>
            <a:ext cx="2128256" cy="646331"/>
          </a:xfrm>
          <a:prstGeom prst="rect">
            <a:avLst/>
          </a:prstGeom>
          <a:noFill/>
        </p:spPr>
        <p:txBody>
          <a:bodyPr wrap="square" rtlCol="0">
            <a:spAutoFit/>
          </a:bodyPr>
          <a:lstStyle/>
          <a:p>
            <a:pPr algn="ctr"/>
            <a:r>
              <a:rPr lang="en-US" b="1" dirty="0" err="1">
                <a:solidFill>
                  <a:schemeClr val="bg1"/>
                </a:solidFill>
              </a:rPr>
              <a:t>VeriJet</a:t>
            </a:r>
            <a:r>
              <a:rPr lang="en-US" b="1" dirty="0">
                <a:solidFill>
                  <a:schemeClr val="bg1"/>
                </a:solidFill>
              </a:rPr>
              <a:t> Chairman and CEO</a:t>
            </a:r>
          </a:p>
        </p:txBody>
      </p:sp>
      <p:sp>
        <p:nvSpPr>
          <p:cNvPr id="46" name="TextBox 45">
            <a:extLst>
              <a:ext uri="{FF2B5EF4-FFF2-40B4-BE49-F238E27FC236}">
                <a16:creationId xmlns:a16="http://schemas.microsoft.com/office/drawing/2014/main" id="{B823399F-D428-40E1-8D9B-D3E45DC637E7}"/>
              </a:ext>
            </a:extLst>
          </p:cNvPr>
          <p:cNvSpPr txBox="1"/>
          <p:nvPr/>
        </p:nvSpPr>
        <p:spPr>
          <a:xfrm>
            <a:off x="21083483" y="6696554"/>
            <a:ext cx="2455938" cy="646331"/>
          </a:xfrm>
          <a:prstGeom prst="rect">
            <a:avLst/>
          </a:prstGeom>
          <a:noFill/>
        </p:spPr>
        <p:txBody>
          <a:bodyPr wrap="square" rtlCol="0">
            <a:spAutoFit/>
          </a:bodyPr>
          <a:lstStyle/>
          <a:p>
            <a:pPr algn="ctr"/>
            <a:r>
              <a:rPr lang="en-US" b="1" dirty="0">
                <a:solidFill>
                  <a:schemeClr val="bg1"/>
                </a:solidFill>
              </a:rPr>
              <a:t>Aviation Platform Service Agreement*</a:t>
            </a:r>
          </a:p>
        </p:txBody>
      </p:sp>
      <p:sp>
        <p:nvSpPr>
          <p:cNvPr id="26" name="Slide Number Placeholder 15">
            <a:extLst>
              <a:ext uri="{FF2B5EF4-FFF2-40B4-BE49-F238E27FC236}">
                <a16:creationId xmlns:a16="http://schemas.microsoft.com/office/drawing/2014/main" id="{D1695943-1CA6-4357-99C3-D73CDD6C2447}"/>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22</a:t>
            </a:fld>
            <a:endParaRPr lang="en-US" sz="3599" dirty="0">
              <a:solidFill>
                <a:schemeClr val="bg1"/>
              </a:solidFill>
            </a:endParaRPr>
          </a:p>
        </p:txBody>
      </p:sp>
      <p:grpSp>
        <p:nvGrpSpPr>
          <p:cNvPr id="28" name="Group 27">
            <a:extLst>
              <a:ext uri="{FF2B5EF4-FFF2-40B4-BE49-F238E27FC236}">
                <a16:creationId xmlns:a16="http://schemas.microsoft.com/office/drawing/2014/main" id="{C1AD4F67-EA5A-474B-9421-7AE18C175C16}"/>
              </a:ext>
            </a:extLst>
          </p:cNvPr>
          <p:cNvGrpSpPr/>
          <p:nvPr/>
        </p:nvGrpSpPr>
        <p:grpSpPr>
          <a:xfrm>
            <a:off x="-418" y="10371373"/>
            <a:ext cx="24374895" cy="3342841"/>
            <a:chOff x="-418" y="10371373"/>
            <a:chExt cx="24374895" cy="3342841"/>
          </a:xfrm>
        </p:grpSpPr>
        <p:pic>
          <p:nvPicPr>
            <p:cNvPr id="32" name="Picture 31">
              <a:extLst>
                <a:ext uri="{FF2B5EF4-FFF2-40B4-BE49-F238E27FC236}">
                  <a16:creationId xmlns:a16="http://schemas.microsoft.com/office/drawing/2014/main" id="{A401B14C-C169-475D-A7AF-98E1F90848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pic>
          <p:nvPicPr>
            <p:cNvPr id="33" name="Picture 32">
              <a:extLst>
                <a:ext uri="{FF2B5EF4-FFF2-40B4-BE49-F238E27FC236}">
                  <a16:creationId xmlns:a16="http://schemas.microsoft.com/office/drawing/2014/main" id="{05736140-9C60-4A28-9C97-8725EAD457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18398072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15"/>
          <p:cNvSpPr txBox="1">
            <a:spLocks/>
          </p:cNvSpPr>
          <p:nvPr/>
        </p:nvSpPr>
        <p:spPr>
          <a:xfrm>
            <a:off x="-459283"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23</a:t>
            </a:fld>
            <a:endParaRPr lang="en-US" sz="3599" dirty="0">
              <a:solidFill>
                <a:schemeClr val="bg1"/>
              </a:solidFill>
            </a:endParaRPr>
          </a:p>
        </p:txBody>
      </p:sp>
      <p:pic>
        <p:nvPicPr>
          <p:cNvPr id="39" name="Picture 6">
            <a:extLst>
              <a:ext uri="{FF2B5EF4-FFF2-40B4-BE49-F238E27FC236}">
                <a16:creationId xmlns:a16="http://schemas.microsoft.com/office/drawing/2014/main" id="{FA5D82B7-77CE-443C-87DF-294EE90B70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8460" y="2719338"/>
            <a:ext cx="11822346" cy="10076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
            <a:extLst>
              <a:ext uri="{FF2B5EF4-FFF2-40B4-BE49-F238E27FC236}">
                <a16:creationId xmlns:a16="http://schemas.microsoft.com/office/drawing/2014/main" id="{5B1B8589-03D4-4AFC-9CC7-9C7F94EEB8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86970" y="9419672"/>
            <a:ext cx="9122526" cy="2919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3">
            <a:extLst>
              <a:ext uri="{FF2B5EF4-FFF2-40B4-BE49-F238E27FC236}">
                <a16:creationId xmlns:a16="http://schemas.microsoft.com/office/drawing/2014/main" id="{972F5BBB-35CA-4940-BE63-E37742D708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86970" y="5098044"/>
            <a:ext cx="8878957" cy="3978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a:extLst>
              <a:ext uri="{FF2B5EF4-FFF2-40B4-BE49-F238E27FC236}">
                <a16:creationId xmlns:a16="http://schemas.microsoft.com/office/drawing/2014/main" id="{B409A1C9-B2DB-4387-AA08-D5B410298919}"/>
              </a:ext>
            </a:extLst>
          </p:cNvPr>
          <p:cNvSpPr txBox="1"/>
          <p:nvPr/>
        </p:nvSpPr>
        <p:spPr>
          <a:xfrm>
            <a:off x="13979684" y="2449813"/>
            <a:ext cx="7790070" cy="2061590"/>
          </a:xfrm>
          <a:prstGeom prst="rect">
            <a:avLst/>
          </a:prstGeom>
          <a:noFill/>
        </p:spPr>
        <p:txBody>
          <a:bodyPr wrap="square">
            <a:spAutoFit/>
          </a:bodyPr>
          <a:lstStyle/>
          <a:p>
            <a:pPr marL="457086" indent="-457086">
              <a:buFont typeface="Wingdings" panose="05000000000000000000" pitchFamily="2" charset="2"/>
              <a:buChar char="§"/>
              <a:defRPr/>
            </a:pPr>
            <a:r>
              <a:rPr lang="en-US" sz="3199" dirty="0">
                <a:solidFill>
                  <a:srgbClr val="00B0F0"/>
                </a:solidFill>
                <a:latin typeface="+mj-lt"/>
              </a:rPr>
              <a:t>We’re ready to go when you are</a:t>
            </a:r>
          </a:p>
          <a:p>
            <a:pPr marL="457086" indent="-457086">
              <a:buFont typeface="Wingdings" panose="05000000000000000000" pitchFamily="2" charset="2"/>
              <a:buChar char="§"/>
              <a:defRPr/>
            </a:pPr>
            <a:r>
              <a:rPr lang="en-US" sz="3199" dirty="0">
                <a:solidFill>
                  <a:srgbClr val="00B0F0"/>
                </a:solidFill>
                <a:latin typeface="+mj-lt"/>
              </a:rPr>
              <a:t>We’ll save you time and money</a:t>
            </a:r>
          </a:p>
          <a:p>
            <a:pPr marL="457086" indent="-457086">
              <a:buFont typeface="Wingdings" panose="05000000000000000000" pitchFamily="2" charset="2"/>
              <a:buChar char="§"/>
              <a:defRPr/>
            </a:pPr>
            <a:r>
              <a:rPr lang="en-US" sz="3199" dirty="0">
                <a:solidFill>
                  <a:srgbClr val="00B0F0"/>
                </a:solidFill>
                <a:latin typeface="+mj-lt"/>
              </a:rPr>
              <a:t>Help to get you home for dinner</a:t>
            </a:r>
          </a:p>
          <a:p>
            <a:pPr marL="457086" indent="-457086">
              <a:buFont typeface="Wingdings" panose="05000000000000000000" pitchFamily="2" charset="2"/>
              <a:buChar char="§"/>
              <a:defRPr/>
            </a:pPr>
            <a:r>
              <a:rPr lang="en-US" sz="3199" dirty="0">
                <a:solidFill>
                  <a:srgbClr val="00B0F0"/>
                </a:solidFill>
                <a:latin typeface="+mj-lt"/>
              </a:rPr>
              <a:t>With much less stress!!</a:t>
            </a:r>
            <a:endParaRPr lang="en-US" sz="3599" dirty="0">
              <a:solidFill>
                <a:srgbClr val="00B0F0"/>
              </a:solidFill>
              <a:latin typeface="+mj-lt"/>
            </a:endParaRPr>
          </a:p>
        </p:txBody>
      </p:sp>
      <p:sp>
        <p:nvSpPr>
          <p:cNvPr id="10" name="TextBox 9">
            <a:extLst>
              <a:ext uri="{FF2B5EF4-FFF2-40B4-BE49-F238E27FC236}">
                <a16:creationId xmlns:a16="http://schemas.microsoft.com/office/drawing/2014/main" id="{BC6CE2DB-1C9A-45D6-B562-8605E435321E}"/>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Cost for Three Attorneys Traveling from PBI to Tallahassee</a:t>
            </a:r>
          </a:p>
        </p:txBody>
      </p:sp>
      <p:grpSp>
        <p:nvGrpSpPr>
          <p:cNvPr id="11" name="Group 10">
            <a:extLst>
              <a:ext uri="{FF2B5EF4-FFF2-40B4-BE49-F238E27FC236}">
                <a16:creationId xmlns:a16="http://schemas.microsoft.com/office/drawing/2014/main" id="{91B4276A-FC08-4F27-A564-031C1C20C1F9}"/>
              </a:ext>
            </a:extLst>
          </p:cNvPr>
          <p:cNvGrpSpPr/>
          <p:nvPr/>
        </p:nvGrpSpPr>
        <p:grpSpPr>
          <a:xfrm>
            <a:off x="0" y="10372288"/>
            <a:ext cx="24381243" cy="3343712"/>
            <a:chOff x="0" y="10372288"/>
            <a:chExt cx="24381243" cy="3343712"/>
          </a:xfrm>
        </p:grpSpPr>
        <p:pic>
          <p:nvPicPr>
            <p:cNvPr id="12" name="Picture 11">
              <a:extLst>
                <a:ext uri="{FF2B5EF4-FFF2-40B4-BE49-F238E27FC236}">
                  <a16:creationId xmlns:a16="http://schemas.microsoft.com/office/drawing/2014/main" id="{4055EA90-9B38-47CE-8CE3-A3B6F229DC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13" name="Picture 12">
              <a:extLst>
                <a:ext uri="{FF2B5EF4-FFF2-40B4-BE49-F238E27FC236}">
                  <a16:creationId xmlns:a16="http://schemas.microsoft.com/office/drawing/2014/main" id="{FED40887-4444-4172-BE2D-3986F96C6B4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602699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3">
            <a:extLst>
              <a:ext uri="{FF2B5EF4-FFF2-40B4-BE49-F238E27FC236}">
                <a16:creationId xmlns:a16="http://schemas.microsoft.com/office/drawing/2014/main" id="{6F9B33D0-B3F6-4167-85E2-EF6E8935A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1076" y="7845426"/>
            <a:ext cx="7537450"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33">
            <a:extLst>
              <a:ext uri="{FF2B5EF4-FFF2-40B4-BE49-F238E27FC236}">
                <a16:creationId xmlns:a16="http://schemas.microsoft.com/office/drawing/2014/main" id="{A802CE8F-3D66-4FA2-A6C4-AAEADAF9E199}"/>
              </a:ext>
            </a:extLst>
          </p:cNvPr>
          <p:cNvSpPr/>
          <p:nvPr/>
        </p:nvSpPr>
        <p:spPr>
          <a:xfrm>
            <a:off x="16151225" y="9302750"/>
            <a:ext cx="8331200" cy="8293100"/>
          </a:xfrm>
          <a:prstGeom prst="ellipse">
            <a:avLst/>
          </a:prstGeom>
          <a:blipFill dpi="0" rotWithShape="1">
            <a:blip r:embed="rId4">
              <a:alphaModFix amt="59000"/>
            </a:blip>
            <a:srcRect/>
            <a:stretch>
              <a:fillRect/>
            </a:stretch>
          </a:blipFill>
          <a:ln>
            <a:noFill/>
          </a:ln>
          <a:effectLst>
            <a:outerShdw blurRad="40000" dist="23000" dir="5400000" rotWithShape="0">
              <a:srgbClr val="000000">
                <a:alpha val="41000"/>
              </a:srgbClr>
            </a:outerShdw>
          </a:effectLst>
        </p:spPr>
        <p:style>
          <a:lnRef idx="1">
            <a:schemeClr val="accent1"/>
          </a:lnRef>
          <a:fillRef idx="3">
            <a:schemeClr val="accent1"/>
          </a:fillRef>
          <a:effectRef idx="2">
            <a:schemeClr val="accent1"/>
          </a:effectRef>
          <a:fontRef idx="minor">
            <a:schemeClr val="lt1"/>
          </a:fontRef>
        </p:style>
        <p:txBody>
          <a:bodyPr lIns="164592" tIns="82296" rIns="164592" bIns="82296" anchor="ctr"/>
          <a:lstStyle/>
          <a:p>
            <a:pPr algn="ctr" defTabSz="822960">
              <a:defRPr/>
            </a:pPr>
            <a:endParaRPr lang="en-US" sz="3240" dirty="0">
              <a:solidFill>
                <a:srgbClr val="FFFFFF"/>
              </a:solidFill>
            </a:endParaRPr>
          </a:p>
        </p:txBody>
      </p:sp>
      <p:sp>
        <p:nvSpPr>
          <p:cNvPr id="26" name="Oval 25">
            <a:extLst>
              <a:ext uri="{FF2B5EF4-FFF2-40B4-BE49-F238E27FC236}">
                <a16:creationId xmlns:a16="http://schemas.microsoft.com/office/drawing/2014/main" id="{8479CF71-0B15-42D8-9021-7B13E62F1019}"/>
              </a:ext>
            </a:extLst>
          </p:cNvPr>
          <p:cNvSpPr/>
          <p:nvPr/>
        </p:nvSpPr>
        <p:spPr>
          <a:xfrm>
            <a:off x="10010775" y="7432677"/>
            <a:ext cx="7099300" cy="6750050"/>
          </a:xfrm>
          <a:prstGeom prst="ellipse">
            <a:avLst/>
          </a:prstGeom>
          <a:blipFill dpi="0" rotWithShape="1">
            <a:blip r:embed="rId5">
              <a:alphaModFix amt="36000"/>
            </a:blip>
            <a:srcRect/>
            <a:stretch>
              <a:fillRect/>
            </a:stretch>
          </a:blipFill>
          <a:ln>
            <a:noFill/>
          </a:ln>
        </p:spPr>
        <p:style>
          <a:lnRef idx="1">
            <a:schemeClr val="accent1"/>
          </a:lnRef>
          <a:fillRef idx="3">
            <a:schemeClr val="accent1"/>
          </a:fillRef>
          <a:effectRef idx="2">
            <a:schemeClr val="accent1"/>
          </a:effectRef>
          <a:fontRef idx="minor">
            <a:schemeClr val="lt1"/>
          </a:fontRef>
        </p:style>
        <p:txBody>
          <a:bodyPr lIns="164592" tIns="82296" rIns="164592" bIns="82296" anchor="ctr"/>
          <a:lstStyle/>
          <a:p>
            <a:pPr algn="ctr" defTabSz="822960">
              <a:defRPr/>
            </a:pPr>
            <a:endParaRPr lang="en-US" sz="3240" dirty="0">
              <a:solidFill>
                <a:srgbClr val="FFFFFF"/>
              </a:solidFill>
            </a:endParaRPr>
          </a:p>
        </p:txBody>
      </p:sp>
      <p:sp>
        <p:nvSpPr>
          <p:cNvPr id="65544" name="TextBox 8">
            <a:extLst>
              <a:ext uri="{FF2B5EF4-FFF2-40B4-BE49-F238E27FC236}">
                <a16:creationId xmlns:a16="http://schemas.microsoft.com/office/drawing/2014/main" id="{5DF846EC-2DAF-4260-89D6-5D2A86DB08C3}"/>
              </a:ext>
            </a:extLst>
          </p:cNvPr>
          <p:cNvSpPr txBox="1">
            <a:spLocks noChangeArrowheads="1"/>
          </p:cNvSpPr>
          <p:nvPr/>
        </p:nvSpPr>
        <p:spPr bwMode="auto">
          <a:xfrm>
            <a:off x="21767801" y="11331576"/>
            <a:ext cx="4187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1116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1116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1116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1116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1116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1116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1116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1116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1116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9EE512DF-375A-4DAF-855C-49AB588D5A98}" type="slidenum">
              <a:rPr lang="en-US" altLang="en-US" sz="1800">
                <a:solidFill>
                  <a:srgbClr val="595959"/>
                </a:solidFill>
                <a:latin typeface="Avenir Next"/>
              </a:rPr>
              <a:pPr>
                <a:spcBef>
                  <a:spcPct val="0"/>
                </a:spcBef>
                <a:buFontTx/>
                <a:buNone/>
              </a:pPr>
              <a:t>24</a:t>
            </a:fld>
            <a:endParaRPr lang="en-US" altLang="en-US" sz="1800" dirty="0">
              <a:solidFill>
                <a:srgbClr val="595959"/>
              </a:solidFill>
              <a:latin typeface="Avenir Next"/>
            </a:endParaRPr>
          </a:p>
        </p:txBody>
      </p:sp>
      <p:sp>
        <p:nvSpPr>
          <p:cNvPr id="6" name="Rectangle 5">
            <a:extLst>
              <a:ext uri="{FF2B5EF4-FFF2-40B4-BE49-F238E27FC236}">
                <a16:creationId xmlns:a16="http://schemas.microsoft.com/office/drawing/2014/main" id="{1A0E2B29-F8CF-49CB-B2B3-64277CF4A08A}"/>
              </a:ext>
            </a:extLst>
          </p:cNvPr>
          <p:cNvSpPr/>
          <p:nvPr/>
        </p:nvSpPr>
        <p:spPr>
          <a:xfrm>
            <a:off x="3400425" y="2644777"/>
            <a:ext cx="12652376" cy="1754326"/>
          </a:xfrm>
          <a:prstGeom prst="rect">
            <a:avLst/>
          </a:prstGeom>
        </p:spPr>
        <p:txBody>
          <a:bodyPr>
            <a:spAutoFit/>
          </a:bodyPr>
          <a:lstStyle/>
          <a:p>
            <a:pPr marL="514350" indent="-514350" defTabSz="822960">
              <a:buClr>
                <a:srgbClr val="1CCBFF"/>
              </a:buClr>
              <a:buSzPct val="120000"/>
              <a:buFont typeface="Wingdings" pitchFamily="2" charset="2"/>
              <a:buChar char="§"/>
              <a:defRPr/>
            </a:pPr>
            <a:r>
              <a:rPr lang="en-US" sz="3600" dirty="0">
                <a:solidFill>
                  <a:srgbClr val="00B0F0"/>
                </a:solidFill>
              </a:rPr>
              <a:t>SATS point-to-point being realized</a:t>
            </a:r>
          </a:p>
          <a:p>
            <a:pPr marL="514350" indent="-514350" defTabSz="822960">
              <a:buClr>
                <a:srgbClr val="1CCBFF"/>
              </a:buClr>
              <a:buSzPct val="120000"/>
              <a:buFont typeface="Wingdings" pitchFamily="2" charset="2"/>
              <a:buChar char="§"/>
              <a:defRPr/>
            </a:pPr>
            <a:r>
              <a:rPr lang="en-US" sz="3600" dirty="0">
                <a:solidFill>
                  <a:srgbClr val="00B0F0"/>
                </a:solidFill>
              </a:rPr>
              <a:t>eVTOL &amp; Cirrus Vision Jet vital components in that mix</a:t>
            </a:r>
          </a:p>
          <a:p>
            <a:pPr marL="514350" indent="-514350" defTabSz="822960">
              <a:buClr>
                <a:srgbClr val="1CCBFF"/>
              </a:buClr>
              <a:buSzPct val="120000"/>
              <a:buFont typeface="Wingdings" pitchFamily="2" charset="2"/>
              <a:buChar char="§"/>
              <a:defRPr/>
            </a:pPr>
            <a:r>
              <a:rPr lang="en-US" sz="3600" dirty="0">
                <a:solidFill>
                  <a:srgbClr val="00B0F0"/>
                </a:solidFill>
              </a:rPr>
              <a:t>Massive time, cost and environmental savings </a:t>
            </a:r>
          </a:p>
        </p:txBody>
      </p:sp>
      <p:sp>
        <p:nvSpPr>
          <p:cNvPr id="7" name="Oval 6">
            <a:extLst>
              <a:ext uri="{FF2B5EF4-FFF2-40B4-BE49-F238E27FC236}">
                <a16:creationId xmlns:a16="http://schemas.microsoft.com/office/drawing/2014/main" id="{FE3E205C-83EC-450F-9F4F-5050A67C2715}"/>
              </a:ext>
            </a:extLst>
          </p:cNvPr>
          <p:cNvSpPr>
            <a:spLocks noChangeAspect="1"/>
          </p:cNvSpPr>
          <p:nvPr/>
        </p:nvSpPr>
        <p:spPr>
          <a:xfrm>
            <a:off x="2873375" y="6737350"/>
            <a:ext cx="4610100" cy="4445000"/>
          </a:xfrm>
          <a:prstGeom prst="ellipse">
            <a:avLst/>
          </a:prstGeom>
          <a:blipFill>
            <a:blip r:embed="rId6"/>
            <a:stretch>
              <a:fillRect/>
            </a:stretch>
          </a:blipFill>
        </p:spPr>
        <p:style>
          <a:lnRef idx="1">
            <a:schemeClr val="accent1"/>
          </a:lnRef>
          <a:fillRef idx="3">
            <a:schemeClr val="accent1"/>
          </a:fillRef>
          <a:effectRef idx="2">
            <a:schemeClr val="accent1"/>
          </a:effectRef>
          <a:fontRef idx="minor">
            <a:schemeClr val="lt1"/>
          </a:fontRef>
        </p:style>
        <p:txBody>
          <a:bodyPr lIns="164592" tIns="82296" rIns="164592" bIns="82296" anchor="ctr"/>
          <a:lstStyle/>
          <a:p>
            <a:pPr algn="ctr" defTabSz="822960">
              <a:defRPr/>
            </a:pPr>
            <a:endParaRPr lang="en-US" sz="3240" dirty="0">
              <a:solidFill>
                <a:srgbClr val="FFFFFF"/>
              </a:solidFill>
            </a:endParaRPr>
          </a:p>
        </p:txBody>
      </p:sp>
      <p:sp>
        <p:nvSpPr>
          <p:cNvPr id="11" name="Oval 10">
            <a:extLst>
              <a:ext uri="{FF2B5EF4-FFF2-40B4-BE49-F238E27FC236}">
                <a16:creationId xmlns:a16="http://schemas.microsoft.com/office/drawing/2014/main" id="{65FB3559-D2CE-49BC-9778-D0A0B4D24D4D}"/>
              </a:ext>
            </a:extLst>
          </p:cNvPr>
          <p:cNvSpPr>
            <a:spLocks noChangeAspect="1"/>
          </p:cNvSpPr>
          <p:nvPr/>
        </p:nvSpPr>
        <p:spPr>
          <a:xfrm>
            <a:off x="9728201" y="6737350"/>
            <a:ext cx="4606924" cy="4445000"/>
          </a:xfrm>
          <a:prstGeom prst="ellipse">
            <a:avLst/>
          </a:prstGeom>
          <a:blipFill>
            <a:blip r:embed="rId7"/>
            <a:stretch>
              <a:fillRect/>
            </a:stretch>
          </a:blipFill>
        </p:spPr>
        <p:style>
          <a:lnRef idx="1">
            <a:schemeClr val="accent1"/>
          </a:lnRef>
          <a:fillRef idx="3">
            <a:schemeClr val="accent1"/>
          </a:fillRef>
          <a:effectRef idx="2">
            <a:schemeClr val="accent1"/>
          </a:effectRef>
          <a:fontRef idx="minor">
            <a:schemeClr val="lt1"/>
          </a:fontRef>
        </p:style>
        <p:txBody>
          <a:bodyPr lIns="164592" tIns="82296" rIns="164592" bIns="82296" anchor="ctr"/>
          <a:lstStyle/>
          <a:p>
            <a:pPr algn="ctr" defTabSz="822960">
              <a:defRPr/>
            </a:pPr>
            <a:endParaRPr lang="en-US" sz="3240" dirty="0">
              <a:solidFill>
                <a:srgbClr val="FFFFFF"/>
              </a:solidFill>
            </a:endParaRPr>
          </a:p>
        </p:txBody>
      </p:sp>
      <p:sp>
        <p:nvSpPr>
          <p:cNvPr id="13" name="Oval 12">
            <a:extLst>
              <a:ext uri="{FF2B5EF4-FFF2-40B4-BE49-F238E27FC236}">
                <a16:creationId xmlns:a16="http://schemas.microsoft.com/office/drawing/2014/main" id="{E2F5A873-FF00-4DF7-930B-631A7E0732AC}"/>
              </a:ext>
            </a:extLst>
          </p:cNvPr>
          <p:cNvSpPr>
            <a:spLocks noChangeAspect="1"/>
          </p:cNvSpPr>
          <p:nvPr/>
        </p:nvSpPr>
        <p:spPr>
          <a:xfrm>
            <a:off x="16649701" y="6737350"/>
            <a:ext cx="4606924" cy="4445000"/>
          </a:xfrm>
          <a:prstGeom prst="ellipse">
            <a:avLst/>
          </a:prstGeom>
          <a:blipFill>
            <a:blip r:embed="rId8"/>
            <a:stretch>
              <a:fillRect/>
            </a:stretch>
          </a:blipFill>
        </p:spPr>
        <p:style>
          <a:lnRef idx="1">
            <a:schemeClr val="accent1"/>
          </a:lnRef>
          <a:fillRef idx="3">
            <a:schemeClr val="accent1"/>
          </a:fillRef>
          <a:effectRef idx="2">
            <a:schemeClr val="accent1"/>
          </a:effectRef>
          <a:fontRef idx="minor">
            <a:schemeClr val="lt1"/>
          </a:fontRef>
        </p:style>
        <p:txBody>
          <a:bodyPr lIns="164592" tIns="82296" rIns="164592" bIns="82296" anchor="ctr"/>
          <a:lstStyle/>
          <a:p>
            <a:pPr algn="ctr" defTabSz="822960">
              <a:defRPr/>
            </a:pPr>
            <a:endParaRPr lang="en-US" sz="3240" dirty="0">
              <a:solidFill>
                <a:srgbClr val="FFFFFF"/>
              </a:solidFill>
            </a:endParaRPr>
          </a:p>
        </p:txBody>
      </p:sp>
      <p:sp>
        <p:nvSpPr>
          <p:cNvPr id="28" name="TextBox 27">
            <a:extLst>
              <a:ext uri="{FF2B5EF4-FFF2-40B4-BE49-F238E27FC236}">
                <a16:creationId xmlns:a16="http://schemas.microsoft.com/office/drawing/2014/main" id="{5DB862B7-AD12-4A62-8971-FDB7D57EF2DC}"/>
              </a:ext>
            </a:extLst>
          </p:cNvPr>
          <p:cNvSpPr txBox="1"/>
          <p:nvPr/>
        </p:nvSpPr>
        <p:spPr>
          <a:xfrm>
            <a:off x="3022451" y="5486400"/>
            <a:ext cx="4172553" cy="1077218"/>
          </a:xfrm>
          <a:prstGeom prst="rect">
            <a:avLst/>
          </a:prstGeom>
          <a:noFill/>
        </p:spPr>
        <p:txBody>
          <a:bodyPr wrap="none">
            <a:spAutoFit/>
          </a:bodyPr>
          <a:lstStyle/>
          <a:p>
            <a:pPr algn="ctr" defTabSz="822960">
              <a:defRPr/>
            </a:pPr>
            <a:r>
              <a:rPr lang="en-US" sz="3200" dirty="0">
                <a:solidFill>
                  <a:srgbClr val="00B0F0"/>
                </a:solidFill>
                <a:latin typeface="Avenir Next" panose="020B0503020202020204" pitchFamily="34" charset="0"/>
              </a:rPr>
              <a:t>eVTOL from Downtown </a:t>
            </a:r>
            <a:br>
              <a:rPr lang="en-US" sz="3200" dirty="0">
                <a:solidFill>
                  <a:srgbClr val="00B0F0"/>
                </a:solidFill>
                <a:latin typeface="Avenir Next" panose="020B0503020202020204" pitchFamily="34" charset="0"/>
              </a:rPr>
            </a:br>
            <a:r>
              <a:rPr lang="en-US" sz="3200" dirty="0">
                <a:solidFill>
                  <a:srgbClr val="00B0F0"/>
                </a:solidFill>
                <a:latin typeface="Avenir Next" panose="020B0503020202020204" pitchFamily="34" charset="0"/>
              </a:rPr>
              <a:t>Miami Rooftop</a:t>
            </a:r>
          </a:p>
        </p:txBody>
      </p:sp>
      <p:cxnSp>
        <p:nvCxnSpPr>
          <p:cNvPr id="29" name="Straight Connector 28">
            <a:extLst>
              <a:ext uri="{FF2B5EF4-FFF2-40B4-BE49-F238E27FC236}">
                <a16:creationId xmlns:a16="http://schemas.microsoft.com/office/drawing/2014/main" id="{6B19B948-1850-411E-9E47-811CC6E2EF59}"/>
              </a:ext>
            </a:extLst>
          </p:cNvPr>
          <p:cNvCxnSpPr>
            <a:cxnSpLocks/>
          </p:cNvCxnSpPr>
          <p:nvPr/>
        </p:nvCxnSpPr>
        <p:spPr>
          <a:xfrm>
            <a:off x="3149752" y="6473826"/>
            <a:ext cx="3917950" cy="0"/>
          </a:xfrm>
          <a:prstGeom prst="line">
            <a:avLst/>
          </a:prstGeom>
          <a:ln w="28575">
            <a:solidFill>
              <a:srgbClr val="06BAFB"/>
            </a:solidFill>
          </a:ln>
          <a:effectLst/>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98DC0289-AB59-4501-8D98-625BE6E3147F}"/>
              </a:ext>
            </a:extLst>
          </p:cNvPr>
          <p:cNvSpPr txBox="1"/>
          <p:nvPr/>
        </p:nvSpPr>
        <p:spPr>
          <a:xfrm>
            <a:off x="8731252" y="5505450"/>
            <a:ext cx="6759574" cy="1077218"/>
          </a:xfrm>
          <a:prstGeom prst="rect">
            <a:avLst/>
          </a:prstGeom>
          <a:noFill/>
        </p:spPr>
        <p:txBody>
          <a:bodyPr>
            <a:spAutoFit/>
          </a:bodyPr>
          <a:lstStyle/>
          <a:p>
            <a:pPr algn="ctr" defTabSz="822960">
              <a:defRPr/>
            </a:pPr>
            <a:r>
              <a:rPr lang="en-US" sz="3200" dirty="0">
                <a:solidFill>
                  <a:srgbClr val="00B0F0"/>
                </a:solidFill>
                <a:latin typeface="Avenir Next" panose="020B0503020202020204" pitchFamily="34" charset="0"/>
              </a:rPr>
              <a:t>to a Vision Jet at nearby </a:t>
            </a:r>
          </a:p>
          <a:p>
            <a:pPr algn="ctr" defTabSz="822960">
              <a:defRPr/>
            </a:pPr>
            <a:r>
              <a:rPr lang="en-US" sz="3200" dirty="0">
                <a:solidFill>
                  <a:srgbClr val="00B0F0"/>
                </a:solidFill>
                <a:latin typeface="Avenir Next" panose="020B0503020202020204" pitchFamily="34" charset="0"/>
              </a:rPr>
              <a:t>FBO (Fontainebleau Aviation)</a:t>
            </a:r>
          </a:p>
        </p:txBody>
      </p:sp>
      <p:cxnSp>
        <p:nvCxnSpPr>
          <p:cNvPr id="32" name="Straight Connector 31">
            <a:extLst>
              <a:ext uri="{FF2B5EF4-FFF2-40B4-BE49-F238E27FC236}">
                <a16:creationId xmlns:a16="http://schemas.microsoft.com/office/drawing/2014/main" id="{DFD53DCC-524D-4C75-AF41-9B23CE546F17}"/>
              </a:ext>
            </a:extLst>
          </p:cNvPr>
          <p:cNvCxnSpPr>
            <a:cxnSpLocks/>
          </p:cNvCxnSpPr>
          <p:nvPr/>
        </p:nvCxnSpPr>
        <p:spPr>
          <a:xfrm>
            <a:off x="9440864" y="6524626"/>
            <a:ext cx="5340350" cy="0"/>
          </a:xfrm>
          <a:prstGeom prst="line">
            <a:avLst/>
          </a:prstGeom>
          <a:ln w="28575">
            <a:solidFill>
              <a:srgbClr val="06BAFB"/>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E88DAE62-0A72-45D5-A8AB-5A742EE391AD}"/>
              </a:ext>
            </a:extLst>
          </p:cNvPr>
          <p:cNvCxnSpPr>
            <a:cxnSpLocks/>
          </p:cNvCxnSpPr>
          <p:nvPr/>
        </p:nvCxnSpPr>
        <p:spPr>
          <a:xfrm>
            <a:off x="7378702" y="5940426"/>
            <a:ext cx="2241550" cy="0"/>
          </a:xfrm>
          <a:prstGeom prst="line">
            <a:avLst/>
          </a:prstGeom>
          <a:ln w="28575">
            <a:solidFill>
              <a:schemeClr val="tx1">
                <a:lumMod val="65000"/>
                <a:lumOff val="35000"/>
              </a:schemeClr>
            </a:solidFill>
            <a:prstDash val="sysDot"/>
            <a:tailEnd type="triangle" w="lg" len="med"/>
          </a:ln>
          <a:effectLst/>
        </p:spPr>
        <p:style>
          <a:lnRef idx="2">
            <a:schemeClr val="accent1"/>
          </a:lnRef>
          <a:fillRef idx="0">
            <a:schemeClr val="accent1"/>
          </a:fillRef>
          <a:effectRef idx="1">
            <a:schemeClr val="accent1"/>
          </a:effectRef>
          <a:fontRef idx="minor">
            <a:schemeClr val="tx1"/>
          </a:fontRef>
        </p:style>
      </p:cxnSp>
      <p:sp>
        <p:nvSpPr>
          <p:cNvPr id="36" name="TextBox 35">
            <a:extLst>
              <a:ext uri="{FF2B5EF4-FFF2-40B4-BE49-F238E27FC236}">
                <a16:creationId xmlns:a16="http://schemas.microsoft.com/office/drawing/2014/main" id="{D7B73FFD-6B64-4554-BE59-2CDF64BA2A78}"/>
              </a:ext>
            </a:extLst>
          </p:cNvPr>
          <p:cNvSpPr txBox="1"/>
          <p:nvPr/>
        </p:nvSpPr>
        <p:spPr>
          <a:xfrm>
            <a:off x="17442869" y="5581650"/>
            <a:ext cx="3061865" cy="1077218"/>
          </a:xfrm>
          <a:prstGeom prst="rect">
            <a:avLst/>
          </a:prstGeom>
          <a:noFill/>
        </p:spPr>
        <p:txBody>
          <a:bodyPr wrap="none">
            <a:spAutoFit/>
          </a:bodyPr>
          <a:lstStyle/>
          <a:p>
            <a:pPr algn="ctr" defTabSz="822960">
              <a:defRPr/>
            </a:pPr>
            <a:r>
              <a:rPr lang="en-US" sz="3200" dirty="0">
                <a:solidFill>
                  <a:srgbClr val="00B0F0"/>
                </a:solidFill>
                <a:latin typeface="Avenir Next" panose="020B0503020202020204" pitchFamily="34" charset="0"/>
              </a:rPr>
              <a:t>to Tallahassee</a:t>
            </a:r>
            <a:br>
              <a:rPr lang="en-US" sz="3200" dirty="0">
                <a:solidFill>
                  <a:srgbClr val="00B0F0"/>
                </a:solidFill>
                <a:latin typeface="Avenir Next" panose="020B0503020202020204" pitchFamily="34" charset="0"/>
              </a:rPr>
            </a:br>
            <a:r>
              <a:rPr lang="en-US" sz="3200" dirty="0">
                <a:solidFill>
                  <a:srgbClr val="00B0F0"/>
                </a:solidFill>
                <a:latin typeface="Avenir Next" panose="020B0503020202020204" pitchFamily="34" charset="0"/>
              </a:rPr>
              <a:t> in under 2 hours</a:t>
            </a:r>
          </a:p>
        </p:txBody>
      </p:sp>
      <p:cxnSp>
        <p:nvCxnSpPr>
          <p:cNvPr id="37" name="Straight Connector 36">
            <a:extLst>
              <a:ext uri="{FF2B5EF4-FFF2-40B4-BE49-F238E27FC236}">
                <a16:creationId xmlns:a16="http://schemas.microsoft.com/office/drawing/2014/main" id="{59BE4B16-A0EE-4765-8D76-6C1E2E2FF48E}"/>
              </a:ext>
            </a:extLst>
          </p:cNvPr>
          <p:cNvCxnSpPr>
            <a:cxnSpLocks/>
          </p:cNvCxnSpPr>
          <p:nvPr/>
        </p:nvCxnSpPr>
        <p:spPr>
          <a:xfrm>
            <a:off x="17014826" y="6569076"/>
            <a:ext cx="3917950" cy="0"/>
          </a:xfrm>
          <a:prstGeom prst="line">
            <a:avLst/>
          </a:prstGeom>
          <a:ln w="28575">
            <a:solidFill>
              <a:srgbClr val="06BAFB"/>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105693C1-D161-48D6-B1A0-EC10B710E8B8}"/>
              </a:ext>
            </a:extLst>
          </p:cNvPr>
          <p:cNvCxnSpPr>
            <a:cxnSpLocks/>
          </p:cNvCxnSpPr>
          <p:nvPr/>
        </p:nvCxnSpPr>
        <p:spPr>
          <a:xfrm>
            <a:off x="14770101" y="5940426"/>
            <a:ext cx="2244724" cy="0"/>
          </a:xfrm>
          <a:prstGeom prst="line">
            <a:avLst/>
          </a:prstGeom>
          <a:ln w="28575">
            <a:solidFill>
              <a:schemeClr val="tx1">
                <a:lumMod val="65000"/>
                <a:lumOff val="35000"/>
              </a:schemeClr>
            </a:solidFill>
            <a:prstDash val="sysDot"/>
            <a:tailEnd type="triangle" w="lg" len="med"/>
          </a:ln>
          <a:effectLst/>
        </p:spPr>
        <p:style>
          <a:lnRef idx="2">
            <a:schemeClr val="accent1"/>
          </a:lnRef>
          <a:fillRef idx="0">
            <a:schemeClr val="accent1"/>
          </a:fillRef>
          <a:effectRef idx="1">
            <a:schemeClr val="accent1"/>
          </a:effectRef>
          <a:fontRef idx="minor">
            <a:schemeClr val="tx1"/>
          </a:fontRef>
        </p:style>
      </p:cxnSp>
      <p:pic>
        <p:nvPicPr>
          <p:cNvPr id="21" name="Picture 20">
            <a:extLst>
              <a:ext uri="{FF2B5EF4-FFF2-40B4-BE49-F238E27FC236}">
                <a16:creationId xmlns:a16="http://schemas.microsoft.com/office/drawing/2014/main" id="{D43C987E-CFF7-4E79-A402-C00AD0D24E8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946239" y="793648"/>
            <a:ext cx="6052279" cy="2223364"/>
          </a:xfrm>
          <a:prstGeom prst="rect">
            <a:avLst/>
          </a:prstGeom>
        </p:spPr>
      </p:pic>
      <p:sp>
        <p:nvSpPr>
          <p:cNvPr id="22" name="Slide Number Placeholder 15">
            <a:extLst>
              <a:ext uri="{FF2B5EF4-FFF2-40B4-BE49-F238E27FC236}">
                <a16:creationId xmlns:a16="http://schemas.microsoft.com/office/drawing/2014/main" id="{0E92C0B8-3CC2-413C-9AEF-3EBBAAD452E5}"/>
              </a:ext>
            </a:extLst>
          </p:cNvPr>
          <p:cNvSpPr txBox="1">
            <a:spLocks/>
          </p:cNvSpPr>
          <p:nvPr/>
        </p:nvSpPr>
        <p:spPr>
          <a:xfrm>
            <a:off x="-459283"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24</a:t>
            </a:fld>
            <a:endParaRPr lang="en-US" sz="3599" dirty="0">
              <a:solidFill>
                <a:schemeClr val="bg1"/>
              </a:solidFill>
            </a:endParaRPr>
          </a:p>
        </p:txBody>
      </p:sp>
      <p:sp>
        <p:nvSpPr>
          <p:cNvPr id="23" name="TextBox 22">
            <a:extLst>
              <a:ext uri="{FF2B5EF4-FFF2-40B4-BE49-F238E27FC236}">
                <a16:creationId xmlns:a16="http://schemas.microsoft.com/office/drawing/2014/main" id="{68E53545-2CF9-468B-B452-924FAB5742CE}"/>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Point-to-Point Air Travel</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93" y="876301"/>
            <a:ext cx="24381243" cy="12927834"/>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p:nvPr/>
        </p:nvSpPr>
        <p:spPr>
          <a:xfrm>
            <a:off x="2108200" y="8226151"/>
            <a:ext cx="6408217" cy="1996491"/>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8796497" y="8770667"/>
            <a:ext cx="7855454" cy="2118324"/>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16932526"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416361" y="3689648"/>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+First</a:t>
            </a:r>
          </a:p>
        </p:txBody>
      </p:sp>
      <p:sp>
        <p:nvSpPr>
          <p:cNvPr id="14" name="Text Placeholder 3"/>
          <p:cNvSpPr txBox="1">
            <a:spLocks/>
          </p:cNvSpPr>
          <p:nvPr/>
        </p:nvSpPr>
        <p:spPr>
          <a:xfrm>
            <a:off x="2197660" y="8397379"/>
            <a:ext cx="6233108" cy="1556965"/>
          </a:xfrm>
          <a:prstGeom prst="rect">
            <a:avLst/>
          </a:prstGeom>
        </p:spPr>
        <p:txBody>
          <a:bodyPr>
            <a:normAutofit fontScale="92500" lnSpcReduction="2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600" dirty="0">
                <a:solidFill>
                  <a:schemeClr val="bg1">
                    <a:lumMod val="65000"/>
                  </a:schemeClr>
                </a:solidFill>
              </a:rPr>
              <a:t>Jet Feeder Program</a:t>
            </a:r>
          </a:p>
          <a:p>
            <a:pPr marL="0" indent="0">
              <a:lnSpc>
                <a:spcPct val="100000"/>
              </a:lnSpc>
              <a:buNone/>
            </a:pPr>
            <a:r>
              <a:rPr lang="en-GB" sz="2600" dirty="0">
                <a:solidFill>
                  <a:schemeClr val="bg1">
                    <a:lumMod val="65000"/>
                  </a:schemeClr>
                </a:solidFill>
              </a:rPr>
              <a:t>SR22 Most popular aircraft 14 years running</a:t>
            </a:r>
          </a:p>
          <a:p>
            <a:pPr marL="0" indent="0">
              <a:lnSpc>
                <a:spcPct val="100000"/>
              </a:lnSpc>
              <a:buNone/>
            </a:pPr>
            <a:r>
              <a:rPr lang="en-GB" sz="2600" dirty="0">
                <a:solidFill>
                  <a:schemeClr val="bg1">
                    <a:lumMod val="65000"/>
                  </a:schemeClr>
                </a:solidFill>
              </a:rPr>
              <a:t>16,000 SR22 Pilots</a:t>
            </a:r>
          </a:p>
          <a:p>
            <a:pPr>
              <a:lnSpc>
                <a:spcPct val="100000"/>
              </a:lnSpc>
            </a:pPr>
            <a:endParaRPr lang="en-GB" sz="2000" dirty="0">
              <a:solidFill>
                <a:schemeClr val="bg1">
                  <a:lumMod val="65000"/>
                </a:schemeClr>
              </a:solidFill>
            </a:endParaRPr>
          </a:p>
        </p:txBody>
      </p:sp>
      <p:sp>
        <p:nvSpPr>
          <p:cNvPr id="16" name="TextBox 15"/>
          <p:cNvSpPr txBox="1"/>
          <p:nvPr/>
        </p:nvSpPr>
        <p:spPr>
          <a:xfrm>
            <a:off x="17224627" y="3695365"/>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+Third</a:t>
            </a:r>
          </a:p>
        </p:txBody>
      </p:sp>
      <p:sp>
        <p:nvSpPr>
          <p:cNvPr id="17" name="Text Placeholder 3"/>
          <p:cNvSpPr txBox="1">
            <a:spLocks/>
          </p:cNvSpPr>
          <p:nvPr/>
        </p:nvSpPr>
        <p:spPr>
          <a:xfrm>
            <a:off x="8784538" y="8881366"/>
            <a:ext cx="7867357" cy="1870502"/>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dirty="0">
                <a:solidFill>
                  <a:schemeClr val="bg1">
                    <a:lumMod val="65000"/>
                  </a:schemeClr>
                </a:solidFill>
              </a:rPr>
              <a:t>Train at 16 Gallons Per Hour</a:t>
            </a:r>
          </a:p>
          <a:p>
            <a:pPr marL="0" indent="0">
              <a:lnSpc>
                <a:spcPct val="100000"/>
              </a:lnSpc>
              <a:buNone/>
            </a:pPr>
            <a:r>
              <a:rPr lang="en-GB" sz="2400" dirty="0">
                <a:solidFill>
                  <a:schemeClr val="bg1">
                    <a:lumMod val="65000"/>
                  </a:schemeClr>
                </a:solidFill>
              </a:rPr>
              <a:t>Identical Control Layouts</a:t>
            </a:r>
          </a:p>
          <a:p>
            <a:pPr marL="0" indent="0">
              <a:lnSpc>
                <a:spcPct val="100000"/>
              </a:lnSpc>
              <a:buNone/>
            </a:pPr>
            <a:r>
              <a:rPr lang="en-GB" sz="2400" dirty="0">
                <a:solidFill>
                  <a:schemeClr val="bg1">
                    <a:lumMod val="65000"/>
                  </a:schemeClr>
                </a:solidFill>
              </a:rPr>
              <a:t>Recruitment and Training a Competitive Weapon</a:t>
            </a:r>
          </a:p>
          <a:p>
            <a:pPr>
              <a:lnSpc>
                <a:spcPct val="100000"/>
              </a:lnSpc>
            </a:pPr>
            <a:endParaRPr lang="en-GB" sz="2000" dirty="0">
              <a:solidFill>
                <a:schemeClr val="bg1">
                  <a:lumMod val="65000"/>
                </a:schemeClr>
              </a:solidFill>
            </a:endParaRPr>
          </a:p>
        </p:txBody>
      </p:sp>
      <p:sp>
        <p:nvSpPr>
          <p:cNvPr id="19" name="Text Placeholder 3"/>
          <p:cNvSpPr txBox="1">
            <a:spLocks/>
          </p:cNvSpPr>
          <p:nvPr/>
        </p:nvSpPr>
        <p:spPr>
          <a:xfrm>
            <a:off x="17047892" y="8409640"/>
            <a:ext cx="6293348" cy="1506270"/>
          </a:xfrm>
          <a:prstGeom prst="rect">
            <a:avLst/>
          </a:prstGeom>
        </p:spPr>
        <p:txBody>
          <a:bodyPr>
            <a:normAutofit fontScale="92500" lnSpcReduction="2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600" dirty="0">
                <a:solidFill>
                  <a:schemeClr val="bg1">
                    <a:lumMod val="65000"/>
                  </a:schemeClr>
                </a:solidFill>
              </a:rPr>
              <a:t>Bring our pilots home every evening</a:t>
            </a:r>
          </a:p>
          <a:p>
            <a:pPr marL="0" indent="0">
              <a:lnSpc>
                <a:spcPct val="100000"/>
              </a:lnSpc>
              <a:buNone/>
            </a:pPr>
            <a:r>
              <a:rPr lang="en-GB" sz="2600" dirty="0">
                <a:solidFill>
                  <a:schemeClr val="bg1">
                    <a:lumMod val="65000"/>
                  </a:schemeClr>
                </a:solidFill>
              </a:rPr>
              <a:t>Build hours for ATP</a:t>
            </a:r>
          </a:p>
          <a:p>
            <a:pPr marL="0" indent="0">
              <a:lnSpc>
                <a:spcPct val="100000"/>
              </a:lnSpc>
              <a:buNone/>
            </a:pPr>
            <a:r>
              <a:rPr lang="en-GB" sz="2600" dirty="0">
                <a:solidFill>
                  <a:schemeClr val="bg1">
                    <a:lumMod val="65000"/>
                  </a:schemeClr>
                </a:solidFill>
              </a:rPr>
              <a:t>Recover AOGs</a:t>
            </a:r>
          </a:p>
          <a:p>
            <a:pPr>
              <a:lnSpc>
                <a:spcPct val="100000"/>
              </a:lnSpc>
            </a:pPr>
            <a:endParaRPr lang="en-GB" sz="2000" dirty="0">
              <a:solidFill>
                <a:schemeClr val="bg1">
                  <a:lumMod val="65000"/>
                </a:schemeClr>
              </a:solidFill>
            </a:endParaRPr>
          </a:p>
        </p:txBody>
      </p:sp>
      <p:sp>
        <p:nvSpPr>
          <p:cNvPr id="25" name="Oval 24"/>
          <p:cNvSpPr/>
          <p:nvPr/>
        </p:nvSpPr>
        <p:spPr>
          <a:xfrm>
            <a:off x="12455924" y="10625986"/>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lide Number Placeholder 15"/>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25</a:t>
            </a:fld>
            <a:endParaRPr lang="en-US" sz="3600" dirty="0">
              <a:solidFill>
                <a:schemeClr val="bg1"/>
              </a:solidFill>
            </a:endParaRPr>
          </a:p>
        </p:txBody>
      </p:sp>
      <p:sp>
        <p:nvSpPr>
          <p:cNvPr id="28" name="Oval 27"/>
          <p:cNvSpPr/>
          <p:nvPr/>
        </p:nvSpPr>
        <p:spPr>
          <a:xfrm>
            <a:off x="4970608" y="9960363"/>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p:nvPr/>
        </p:nvSpPr>
        <p:spPr>
          <a:xfrm>
            <a:off x="19868582" y="9686042"/>
            <a:ext cx="536601" cy="536601"/>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Placeholder 2"/>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7038" r="17038"/>
          <a:stretch>
            <a:fillRect/>
          </a:stretch>
        </p:blipFill>
        <p:spPr/>
      </p:pic>
      <p:pic>
        <p:nvPicPr>
          <p:cNvPr id="6" name="Picture Placeholder 5"/>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5699" r="5699"/>
          <a:stretch>
            <a:fillRect/>
          </a:stretch>
        </p:blipFill>
        <p:spPr/>
      </p:pic>
      <p:pic>
        <p:nvPicPr>
          <p:cNvPr id="23" name="Picture Placeholder 5">
            <a:extLst>
              <a:ext uri="{FF2B5EF4-FFF2-40B4-BE49-F238E27FC236}">
                <a16:creationId xmlns:a16="http://schemas.microsoft.com/office/drawing/2014/main" id="{716DBCA5-ECEC-4450-93FF-656BBF60BC20}"/>
              </a:ext>
            </a:extLst>
          </p:cNvPr>
          <p:cNvPicPr>
            <a:picLocks noChangeAspect="1"/>
          </p:cNvPicPr>
          <p:nvPr/>
        </p:nvPicPr>
        <p:blipFill>
          <a:blip r:embed="rId3">
            <a:extLst>
              <a:ext uri="{28A0092B-C50C-407E-A947-70E740481C1C}">
                <a14:useLocalDpi xmlns:a14="http://schemas.microsoft.com/office/drawing/2010/main" val="0"/>
              </a:ext>
            </a:extLst>
          </a:blip>
          <a:srcRect l="5699" r="5699"/>
          <a:stretch>
            <a:fillRect/>
          </a:stretch>
        </p:blipFill>
        <p:spPr>
          <a:xfrm>
            <a:off x="2124508" y="3390677"/>
            <a:ext cx="6408217" cy="4824139"/>
          </a:xfrm>
          <a:custGeom>
            <a:avLst/>
            <a:gdLst>
              <a:gd name="connsiteX0" fmla="*/ 151284 w 6408217"/>
              <a:gd name="connsiteY0" fmla="*/ 0 h 4824139"/>
              <a:gd name="connsiteX1" fmla="*/ 6256439 w 6408217"/>
              <a:gd name="connsiteY1" fmla="*/ 0 h 4824139"/>
              <a:gd name="connsiteX2" fmla="*/ 6314317 w 6408217"/>
              <a:gd name="connsiteY2" fmla="*/ 11685 h 4824139"/>
              <a:gd name="connsiteX3" fmla="*/ 6408217 w 6408217"/>
              <a:gd name="connsiteY3" fmla="*/ 153348 h 4824139"/>
              <a:gd name="connsiteX4" fmla="*/ 6408217 w 6408217"/>
              <a:gd name="connsiteY4" fmla="*/ 4824139 h 4824139"/>
              <a:gd name="connsiteX5" fmla="*/ 0 w 6408217"/>
              <a:gd name="connsiteY5" fmla="*/ 4824139 h 4824139"/>
              <a:gd name="connsiteX6" fmla="*/ 0 w 6408217"/>
              <a:gd name="connsiteY6" fmla="*/ 150896 h 4824139"/>
              <a:gd name="connsiteX7" fmla="*/ 11587 w 6408217"/>
              <a:gd name="connsiteY7" fmla="*/ 93504 h 4824139"/>
              <a:gd name="connsiteX8" fmla="*/ 93406 w 6408217"/>
              <a:gd name="connsiteY8" fmla="*/ 11685 h 482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8217" h="4824139">
                <a:moveTo>
                  <a:pt x="151284" y="0"/>
                </a:moveTo>
                <a:lnTo>
                  <a:pt x="6256439" y="0"/>
                </a:lnTo>
                <a:lnTo>
                  <a:pt x="6314317" y="11685"/>
                </a:lnTo>
                <a:cubicBezTo>
                  <a:pt x="6369498" y="35025"/>
                  <a:pt x="6408217" y="89665"/>
                  <a:pt x="6408217" y="153348"/>
                </a:cubicBezTo>
                <a:lnTo>
                  <a:pt x="6408217" y="4824139"/>
                </a:lnTo>
                <a:lnTo>
                  <a:pt x="0" y="4824139"/>
                </a:lnTo>
                <a:lnTo>
                  <a:pt x="0" y="150896"/>
                </a:lnTo>
                <a:lnTo>
                  <a:pt x="11587" y="93504"/>
                </a:lnTo>
                <a:cubicBezTo>
                  <a:pt x="27147" y="56716"/>
                  <a:pt x="56618" y="27245"/>
                  <a:pt x="93406" y="11685"/>
                </a:cubicBezTo>
                <a:close/>
              </a:path>
            </a:pathLst>
          </a:custGeom>
        </p:spPr>
      </p:pic>
      <p:sp>
        <p:nvSpPr>
          <p:cNvPr id="27" name="TextBox 26">
            <a:extLst>
              <a:ext uri="{FF2B5EF4-FFF2-40B4-BE49-F238E27FC236}">
                <a16:creationId xmlns:a16="http://schemas.microsoft.com/office/drawing/2014/main" id="{C7ED2B1E-36D6-412E-8785-719ED7F104F9}"/>
              </a:ext>
            </a:extLst>
          </p:cNvPr>
          <p:cNvSpPr txBox="1"/>
          <p:nvPr/>
        </p:nvSpPr>
        <p:spPr>
          <a:xfrm>
            <a:off x="1760502" y="716382"/>
            <a:ext cx="21959034" cy="1569642"/>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Training and Recovery</a:t>
            </a:r>
          </a:p>
          <a:p>
            <a:pPr lvl="0">
              <a:defRPr/>
            </a:pPr>
            <a:r>
              <a:rPr lang="en-US" sz="3600" dirty="0">
                <a:ln>
                  <a:solidFill>
                    <a:srgbClr val="00ACED"/>
                  </a:solidFill>
                </a:ln>
                <a:solidFill>
                  <a:srgbClr val="00ACED"/>
                </a:solidFill>
                <a:ea typeface="Open Sans Extrabold" panose="020B0906030804020204" pitchFamily="34" charset="0"/>
                <a:cs typeface="Open Sans Extrabold" panose="020B0906030804020204" pitchFamily="34" charset="0"/>
              </a:rPr>
              <a:t>The Cirrus SR22</a:t>
            </a:r>
          </a:p>
        </p:txBody>
      </p:sp>
      <p:grpSp>
        <p:nvGrpSpPr>
          <p:cNvPr id="30" name="Group 29">
            <a:extLst>
              <a:ext uri="{FF2B5EF4-FFF2-40B4-BE49-F238E27FC236}">
                <a16:creationId xmlns:a16="http://schemas.microsoft.com/office/drawing/2014/main" id="{81542ACA-461C-4C13-922C-3FA805BFAAA5}"/>
              </a:ext>
            </a:extLst>
          </p:cNvPr>
          <p:cNvGrpSpPr/>
          <p:nvPr/>
        </p:nvGrpSpPr>
        <p:grpSpPr>
          <a:xfrm>
            <a:off x="0" y="10372288"/>
            <a:ext cx="24381243" cy="3343712"/>
            <a:chOff x="0" y="10372288"/>
            <a:chExt cx="24381243" cy="3343712"/>
          </a:xfrm>
        </p:grpSpPr>
        <p:pic>
          <p:nvPicPr>
            <p:cNvPr id="32" name="Picture 31">
              <a:extLst>
                <a:ext uri="{FF2B5EF4-FFF2-40B4-BE49-F238E27FC236}">
                  <a16:creationId xmlns:a16="http://schemas.microsoft.com/office/drawing/2014/main" id="{1927C983-D1C4-45A0-9974-15FDB3BC8E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33" name="Picture 32">
              <a:extLst>
                <a:ext uri="{FF2B5EF4-FFF2-40B4-BE49-F238E27FC236}">
                  <a16:creationId xmlns:a16="http://schemas.microsoft.com/office/drawing/2014/main" id="{408CBAE8-D3D8-45DB-B966-53810A4C821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21557720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70">
            <a:extLst>
              <a:ext uri="{FF2B5EF4-FFF2-40B4-BE49-F238E27FC236}">
                <a16:creationId xmlns:a16="http://schemas.microsoft.com/office/drawing/2014/main" id="{CAA0D0CC-6F69-4682-96FB-3AFB6E65CA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8089" y="5784843"/>
            <a:ext cx="5821621" cy="568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6">
            <a:extLst>
              <a:ext uri="{FF2B5EF4-FFF2-40B4-BE49-F238E27FC236}">
                <a16:creationId xmlns:a16="http://schemas.microsoft.com/office/drawing/2014/main" id="{E207C15F-03E8-4BF0-9611-A8ABCB2DBEDC}"/>
              </a:ext>
            </a:extLst>
          </p:cNvPr>
          <p:cNvGrpSpPr>
            <a:grpSpLocks/>
          </p:cNvGrpSpPr>
          <p:nvPr/>
        </p:nvGrpSpPr>
        <p:grpSpPr bwMode="auto">
          <a:xfrm>
            <a:off x="16901311" y="8258591"/>
            <a:ext cx="3319462" cy="947737"/>
            <a:chOff x="152400" y="2253073"/>
            <a:chExt cx="3240367" cy="946497"/>
          </a:xfrm>
        </p:grpSpPr>
        <p:sp>
          <p:nvSpPr>
            <p:cNvPr id="24" name="Content Placeholder 3">
              <a:extLst>
                <a:ext uri="{FF2B5EF4-FFF2-40B4-BE49-F238E27FC236}">
                  <a16:creationId xmlns:a16="http://schemas.microsoft.com/office/drawing/2014/main" id="{830DBEFA-6F5F-42E6-A987-F26D79255B5C}"/>
                </a:ext>
              </a:extLst>
            </p:cNvPr>
            <p:cNvSpPr txBox="1">
              <a:spLocks noChangeArrowheads="1"/>
            </p:cNvSpPr>
            <p:nvPr/>
          </p:nvSpPr>
          <p:spPr bwMode="auto">
            <a:xfrm>
              <a:off x="152400" y="2588383"/>
              <a:ext cx="3240367"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176213" indent="-174625">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Most visited city (domestic) in U.S. with 70M visitors </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Major theme parks: Disney, Universal, SeaWorld</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2nd largest convention center (1.5M annual visitors) </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UCF 2nd largest university in U.S., ~60k students</a:t>
              </a:r>
            </a:p>
          </p:txBody>
        </p:sp>
        <p:sp>
          <p:nvSpPr>
            <p:cNvPr id="25" name="Text Placeholder 2">
              <a:extLst>
                <a:ext uri="{FF2B5EF4-FFF2-40B4-BE49-F238E27FC236}">
                  <a16:creationId xmlns:a16="http://schemas.microsoft.com/office/drawing/2014/main" id="{229EC35C-DB05-436D-8507-EF42157465B3}"/>
                </a:ext>
              </a:extLst>
            </p:cNvPr>
            <p:cNvSpPr txBox="1">
              <a:spLocks noChangeArrowheads="1"/>
            </p:cNvSpPr>
            <p:nvPr/>
          </p:nvSpPr>
          <p:spPr bwMode="auto">
            <a:xfrm>
              <a:off x="152400" y="2253073"/>
              <a:ext cx="3236976" cy="3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marL="342900" indent="-342900" defTabSz="45243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2438">
                <a:spcBef>
                  <a:spcPct val="20000"/>
                </a:spcBef>
                <a:buFont typeface="Arial" panose="020B0604020202020204" pitchFamily="34" charset="0"/>
                <a:buChar char="–"/>
                <a:defRPr sz="2800">
                  <a:solidFill>
                    <a:schemeClr val="tx1"/>
                  </a:solidFill>
                  <a:latin typeface="Calibri" panose="020F0502020204030204" pitchFamily="34" charset="0"/>
                </a:defRPr>
              </a:lvl2pPr>
              <a:lvl3pPr marL="168275" indent="-168275" defTabSz="45243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2" algn="ctr">
                <a:lnSpc>
                  <a:spcPts val="1500"/>
                </a:lnSpc>
                <a:spcBef>
                  <a:spcPts val="400"/>
                </a:spcBef>
                <a:spcAft>
                  <a:spcPts val="400"/>
                </a:spcAft>
                <a:buClr>
                  <a:srgbClr val="AC5812"/>
                </a:buClr>
                <a:buFontTx/>
                <a:buNone/>
              </a:pPr>
              <a:r>
                <a:rPr lang="en-US" altLang="en-US" sz="2000" b="1" dirty="0">
                  <a:latin typeface="+mn-lt"/>
                </a:rPr>
                <a:t>Orlando</a:t>
              </a:r>
              <a:endParaRPr lang="en-US" altLang="en-US" sz="2000" b="1" baseline="30000" dirty="0">
                <a:latin typeface="+mn-lt"/>
              </a:endParaRPr>
            </a:p>
          </p:txBody>
        </p:sp>
        <p:cxnSp>
          <p:nvCxnSpPr>
            <p:cNvPr id="27" name="Straight Connector 26">
              <a:extLst>
                <a:ext uri="{FF2B5EF4-FFF2-40B4-BE49-F238E27FC236}">
                  <a16:creationId xmlns:a16="http://schemas.microsoft.com/office/drawing/2014/main" id="{203451DB-1414-4F62-AC92-7FE58FDB3FC4}"/>
                </a:ext>
              </a:extLst>
            </p:cNvPr>
            <p:cNvCxnSpPr/>
            <p:nvPr/>
          </p:nvCxnSpPr>
          <p:spPr>
            <a:xfrm>
              <a:off x="152400" y="2519424"/>
              <a:ext cx="3196976" cy="0"/>
            </a:xfrm>
            <a:prstGeom prst="line">
              <a:avLst/>
            </a:prstGeom>
            <a:ln w="28575">
              <a:solidFill>
                <a:srgbClr val="06BAFB"/>
              </a:solidFill>
            </a:ln>
            <a:effectLst/>
          </p:spPr>
          <p:style>
            <a:lnRef idx="2">
              <a:schemeClr val="accent1"/>
            </a:lnRef>
            <a:fillRef idx="0">
              <a:schemeClr val="accent1"/>
            </a:fillRef>
            <a:effectRef idx="1">
              <a:schemeClr val="accent1"/>
            </a:effectRef>
            <a:fontRef idx="minor">
              <a:schemeClr val="tx1"/>
            </a:fontRef>
          </p:style>
        </p:cxnSp>
      </p:grpSp>
      <p:grpSp>
        <p:nvGrpSpPr>
          <p:cNvPr id="45" name="Group 22">
            <a:extLst>
              <a:ext uri="{FF2B5EF4-FFF2-40B4-BE49-F238E27FC236}">
                <a16:creationId xmlns:a16="http://schemas.microsoft.com/office/drawing/2014/main" id="{AC0A62E8-622D-4A04-94EA-566CCCB0B834}"/>
              </a:ext>
            </a:extLst>
          </p:cNvPr>
          <p:cNvGrpSpPr>
            <a:grpSpLocks/>
          </p:cNvGrpSpPr>
          <p:nvPr/>
        </p:nvGrpSpPr>
        <p:grpSpPr bwMode="auto">
          <a:xfrm>
            <a:off x="12023885" y="5690748"/>
            <a:ext cx="9754851" cy="946150"/>
            <a:chOff x="152400" y="2253073"/>
            <a:chExt cx="3249745" cy="946497"/>
          </a:xfrm>
        </p:grpSpPr>
        <p:sp>
          <p:nvSpPr>
            <p:cNvPr id="46" name="Content Placeholder 3">
              <a:extLst>
                <a:ext uri="{FF2B5EF4-FFF2-40B4-BE49-F238E27FC236}">
                  <a16:creationId xmlns:a16="http://schemas.microsoft.com/office/drawing/2014/main" id="{67D8B4A9-4F97-4956-A0CF-B3B9781BED15}"/>
                </a:ext>
              </a:extLst>
            </p:cNvPr>
            <p:cNvSpPr txBox="1">
              <a:spLocks noChangeArrowheads="1"/>
            </p:cNvSpPr>
            <p:nvPr/>
          </p:nvSpPr>
          <p:spPr bwMode="auto">
            <a:xfrm>
              <a:off x="161778" y="2588383"/>
              <a:ext cx="3240367"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176213" indent="-174625">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3rd most populous U.S. state; +20M residents</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Population growing by +1,000 per day </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Southeast FL 4th most urbanized area (+6M residents); 5th most congested traffic area in U.S.</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Traffic expected to exceed highway capacity by 2030 </a:t>
              </a:r>
            </a:p>
          </p:txBody>
        </p:sp>
        <p:sp>
          <p:nvSpPr>
            <p:cNvPr id="47" name="Text Placeholder 2">
              <a:extLst>
                <a:ext uri="{FF2B5EF4-FFF2-40B4-BE49-F238E27FC236}">
                  <a16:creationId xmlns:a16="http://schemas.microsoft.com/office/drawing/2014/main" id="{21835183-83C2-40D2-8C97-72D8849C7E33}"/>
                </a:ext>
              </a:extLst>
            </p:cNvPr>
            <p:cNvSpPr txBox="1">
              <a:spLocks noChangeArrowheads="1"/>
            </p:cNvSpPr>
            <p:nvPr/>
          </p:nvSpPr>
          <p:spPr bwMode="auto">
            <a:xfrm>
              <a:off x="152400" y="2253073"/>
              <a:ext cx="3236976" cy="3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marL="342900" indent="-342900" defTabSz="45243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2438">
                <a:spcBef>
                  <a:spcPct val="20000"/>
                </a:spcBef>
                <a:buFont typeface="Arial" panose="020B0604020202020204" pitchFamily="34" charset="0"/>
                <a:buChar char="–"/>
                <a:defRPr sz="2800">
                  <a:solidFill>
                    <a:schemeClr val="tx1"/>
                  </a:solidFill>
                  <a:latin typeface="Calibri" panose="020F0502020204030204" pitchFamily="34" charset="0"/>
                </a:defRPr>
              </a:lvl2pPr>
              <a:lvl3pPr marL="168275" indent="-168275" defTabSz="45243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2" algn="ctr">
                <a:lnSpc>
                  <a:spcPts val="1500"/>
                </a:lnSpc>
                <a:spcBef>
                  <a:spcPts val="400"/>
                </a:spcBef>
                <a:spcAft>
                  <a:spcPts val="400"/>
                </a:spcAft>
                <a:buClr>
                  <a:srgbClr val="AC5812"/>
                </a:buClr>
                <a:buFontTx/>
                <a:buNone/>
              </a:pPr>
              <a:r>
                <a:rPr lang="en-US" altLang="en-US" sz="2000" b="1" dirty="0">
                  <a:solidFill>
                    <a:srgbClr val="000000"/>
                  </a:solidFill>
                  <a:latin typeface="+mn-lt"/>
                </a:rPr>
                <a:t>Florida Facts</a:t>
              </a:r>
              <a:endParaRPr lang="en-US" altLang="en-US" sz="2000" b="1" baseline="30000" dirty="0">
                <a:solidFill>
                  <a:srgbClr val="000000"/>
                </a:solidFill>
                <a:latin typeface="+mn-lt"/>
              </a:endParaRPr>
            </a:p>
          </p:txBody>
        </p:sp>
        <p:cxnSp>
          <p:nvCxnSpPr>
            <p:cNvPr id="48" name="Straight Connector 47">
              <a:extLst>
                <a:ext uri="{FF2B5EF4-FFF2-40B4-BE49-F238E27FC236}">
                  <a16:creationId xmlns:a16="http://schemas.microsoft.com/office/drawing/2014/main" id="{E02D68C0-BCC7-4464-8CB0-6D2FA14AC427}"/>
                </a:ext>
              </a:extLst>
            </p:cNvPr>
            <p:cNvCxnSpPr/>
            <p:nvPr/>
          </p:nvCxnSpPr>
          <p:spPr>
            <a:xfrm>
              <a:off x="152400" y="2518283"/>
              <a:ext cx="3240366" cy="0"/>
            </a:xfrm>
            <a:prstGeom prst="line">
              <a:avLst/>
            </a:prstGeom>
            <a:ln w="28575">
              <a:solidFill>
                <a:srgbClr val="06BAFB"/>
              </a:solidFill>
            </a:ln>
            <a:effectLst/>
          </p:spPr>
          <p:style>
            <a:lnRef idx="2">
              <a:schemeClr val="accent1"/>
            </a:lnRef>
            <a:fillRef idx="0">
              <a:schemeClr val="accent1"/>
            </a:fillRef>
            <a:effectRef idx="1">
              <a:schemeClr val="accent1"/>
            </a:effectRef>
            <a:fontRef idx="minor">
              <a:schemeClr val="tx1"/>
            </a:fontRef>
          </p:style>
        </p:cxnSp>
      </p:grpSp>
      <p:grpSp>
        <p:nvGrpSpPr>
          <p:cNvPr id="53" name="Group 18">
            <a:extLst>
              <a:ext uri="{FF2B5EF4-FFF2-40B4-BE49-F238E27FC236}">
                <a16:creationId xmlns:a16="http://schemas.microsoft.com/office/drawing/2014/main" id="{EC654FE7-C846-4A91-AB45-0680D221FB7D}"/>
              </a:ext>
            </a:extLst>
          </p:cNvPr>
          <p:cNvGrpSpPr>
            <a:grpSpLocks/>
          </p:cNvGrpSpPr>
          <p:nvPr/>
        </p:nvGrpSpPr>
        <p:grpSpPr bwMode="auto">
          <a:xfrm>
            <a:off x="13651257" y="8292306"/>
            <a:ext cx="2874963" cy="758825"/>
            <a:chOff x="5948654" y="4234273"/>
            <a:chExt cx="3247734" cy="757585"/>
          </a:xfrm>
        </p:grpSpPr>
        <p:sp>
          <p:nvSpPr>
            <p:cNvPr id="54" name="Content Placeholder 3">
              <a:extLst>
                <a:ext uri="{FF2B5EF4-FFF2-40B4-BE49-F238E27FC236}">
                  <a16:creationId xmlns:a16="http://schemas.microsoft.com/office/drawing/2014/main" id="{471FF84B-31C8-48FC-AE26-0458ED2998DC}"/>
                </a:ext>
              </a:extLst>
            </p:cNvPr>
            <p:cNvSpPr txBox="1">
              <a:spLocks noChangeArrowheads="1"/>
            </p:cNvSpPr>
            <p:nvPr/>
          </p:nvSpPr>
          <p:spPr bwMode="auto">
            <a:xfrm>
              <a:off x="5959412" y="4571170"/>
              <a:ext cx="3236976"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173038" indent="-173038">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2nd largest cruise port in the world</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Hub to major airlines – JetBlue, Southwest</a:t>
              </a:r>
            </a:p>
          </p:txBody>
        </p:sp>
        <p:sp>
          <p:nvSpPr>
            <p:cNvPr id="55" name="Text Placeholder 2">
              <a:extLst>
                <a:ext uri="{FF2B5EF4-FFF2-40B4-BE49-F238E27FC236}">
                  <a16:creationId xmlns:a16="http://schemas.microsoft.com/office/drawing/2014/main" id="{7DEC0E2E-8EA5-4A9A-B952-F035CE41104B}"/>
                </a:ext>
              </a:extLst>
            </p:cNvPr>
            <p:cNvSpPr txBox="1">
              <a:spLocks noChangeArrowheads="1"/>
            </p:cNvSpPr>
            <p:nvPr/>
          </p:nvSpPr>
          <p:spPr bwMode="auto">
            <a:xfrm>
              <a:off x="5948654" y="4234273"/>
              <a:ext cx="3236976" cy="3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marL="342900" indent="-342900" defTabSz="45243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2438">
                <a:spcBef>
                  <a:spcPct val="20000"/>
                </a:spcBef>
                <a:buFont typeface="Arial" panose="020B0604020202020204" pitchFamily="34" charset="0"/>
                <a:buChar char="–"/>
                <a:defRPr sz="2800">
                  <a:solidFill>
                    <a:schemeClr val="tx1"/>
                  </a:solidFill>
                  <a:latin typeface="Calibri" panose="020F0502020204030204" pitchFamily="34" charset="0"/>
                </a:defRPr>
              </a:lvl2pPr>
              <a:lvl3pPr marL="168275" indent="-168275" defTabSz="45243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2" algn="ctr">
                <a:lnSpc>
                  <a:spcPts val="1500"/>
                </a:lnSpc>
                <a:spcBef>
                  <a:spcPts val="400"/>
                </a:spcBef>
                <a:spcAft>
                  <a:spcPts val="400"/>
                </a:spcAft>
                <a:buClr>
                  <a:srgbClr val="AC5812"/>
                </a:buClr>
                <a:buFontTx/>
                <a:buNone/>
              </a:pPr>
              <a:r>
                <a:rPr lang="en-US" altLang="en-US" sz="2000" b="1" dirty="0">
                  <a:latin typeface="+mn-lt"/>
                </a:rPr>
                <a:t>Ft. Lauderdale</a:t>
              </a:r>
              <a:endParaRPr lang="en-US" altLang="en-US" sz="2000" b="1" baseline="30000" dirty="0">
                <a:latin typeface="+mn-lt"/>
              </a:endParaRPr>
            </a:p>
          </p:txBody>
        </p:sp>
        <p:cxnSp>
          <p:nvCxnSpPr>
            <p:cNvPr id="56" name="Straight Connector 55">
              <a:extLst>
                <a:ext uri="{FF2B5EF4-FFF2-40B4-BE49-F238E27FC236}">
                  <a16:creationId xmlns:a16="http://schemas.microsoft.com/office/drawing/2014/main" id="{C47D907D-D410-46F3-862D-3FA906CB9A49}"/>
                </a:ext>
              </a:extLst>
            </p:cNvPr>
            <p:cNvCxnSpPr/>
            <p:nvPr/>
          </p:nvCxnSpPr>
          <p:spPr>
            <a:xfrm>
              <a:off x="5948654" y="4500537"/>
              <a:ext cx="3236974" cy="0"/>
            </a:xfrm>
            <a:prstGeom prst="line">
              <a:avLst/>
            </a:prstGeom>
            <a:ln w="28575">
              <a:solidFill>
                <a:srgbClr val="06BAFB"/>
              </a:solidFill>
            </a:ln>
            <a:effectLst/>
          </p:spPr>
          <p:style>
            <a:lnRef idx="2">
              <a:schemeClr val="accent1"/>
            </a:lnRef>
            <a:fillRef idx="0">
              <a:schemeClr val="accent1"/>
            </a:fillRef>
            <a:effectRef idx="1">
              <a:schemeClr val="accent1"/>
            </a:effectRef>
            <a:fontRef idx="minor">
              <a:schemeClr val="tx1"/>
            </a:fontRef>
          </p:style>
        </p:cxnSp>
      </p:grpSp>
      <p:sp>
        <p:nvSpPr>
          <p:cNvPr id="57" name="TextBox 5">
            <a:extLst>
              <a:ext uri="{FF2B5EF4-FFF2-40B4-BE49-F238E27FC236}">
                <a16:creationId xmlns:a16="http://schemas.microsoft.com/office/drawing/2014/main" id="{0EC4E253-548D-4041-A295-C4B1EE90CB2A}"/>
              </a:ext>
            </a:extLst>
          </p:cNvPr>
          <p:cNvSpPr txBox="1">
            <a:spLocks noChangeArrowheads="1"/>
          </p:cNvSpPr>
          <p:nvPr/>
        </p:nvSpPr>
        <p:spPr bwMode="auto">
          <a:xfrm>
            <a:off x="2240541" y="2366718"/>
            <a:ext cx="21268387"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ts val="900"/>
              </a:spcBef>
              <a:buClr>
                <a:srgbClr val="1CCBFF"/>
              </a:buClr>
              <a:buSzPct val="120000"/>
              <a:buFont typeface="Wingdings" panose="05000000000000000000" pitchFamily="2" charset="2"/>
              <a:buChar char="§"/>
            </a:pPr>
            <a:r>
              <a:rPr lang="en-US" altLang="en-US" sz="2800" dirty="0">
                <a:latin typeface="Avenir Next"/>
                <a:ea typeface="Sweet Sans"/>
                <a:cs typeface="Sweet Sans"/>
              </a:rPr>
              <a:t>FL represents the largest private jet launch market in the US in 2018</a:t>
            </a:r>
          </a:p>
          <a:p>
            <a:pPr>
              <a:spcBef>
                <a:spcPts val="900"/>
              </a:spcBef>
              <a:buClr>
                <a:srgbClr val="1CCBFF"/>
              </a:buClr>
              <a:buSzPct val="120000"/>
              <a:buFont typeface="Wingdings" panose="05000000000000000000" pitchFamily="2" charset="2"/>
              <a:buChar char="§"/>
            </a:pPr>
            <a:r>
              <a:rPr lang="en-US" altLang="en-US" sz="2800" dirty="0">
                <a:latin typeface="Avenir Next"/>
                <a:ea typeface="Sweet Sans"/>
                <a:cs typeface="Sweet Sans"/>
              </a:rPr>
              <a:t>TN represents strategic launch market opportunity:</a:t>
            </a:r>
          </a:p>
          <a:p>
            <a:pPr lvl="1">
              <a:spcBef>
                <a:spcPts val="900"/>
              </a:spcBef>
              <a:buClr>
                <a:srgbClr val="1CCBFF"/>
              </a:buClr>
              <a:buSzPct val="120000"/>
              <a:buFont typeface="Wingdings" panose="05000000000000000000" pitchFamily="2" charset="2"/>
              <a:buChar char="§"/>
            </a:pPr>
            <a:r>
              <a:rPr lang="en-US" altLang="en-US" dirty="0">
                <a:latin typeface="Avenir Next"/>
                <a:ea typeface="Sweet Sans"/>
                <a:cs typeface="Sweet Sans"/>
              </a:rPr>
              <a:t>Cirrus HQ/Maintenance located in Knoxville, TN; Launch position here will allow us to monetize scheduled maintenance flights.  </a:t>
            </a:r>
          </a:p>
          <a:p>
            <a:pPr>
              <a:spcBef>
                <a:spcPts val="900"/>
              </a:spcBef>
              <a:buClr>
                <a:srgbClr val="1CCBFF"/>
              </a:buClr>
              <a:buSzPct val="120000"/>
              <a:buFont typeface="Wingdings" panose="05000000000000000000" pitchFamily="2" charset="2"/>
              <a:buChar char="§"/>
            </a:pPr>
            <a:r>
              <a:rPr lang="en-US" altLang="en-US" sz="2800" dirty="0">
                <a:latin typeface="Avenir Next"/>
                <a:ea typeface="Sweet Sans"/>
                <a:cs typeface="Sweet Sans"/>
              </a:rPr>
              <a:t>FL has hundreds of millions of annual trips on one of the nation’s most congested road systems</a:t>
            </a:r>
          </a:p>
          <a:p>
            <a:pPr>
              <a:spcBef>
                <a:spcPts val="900"/>
              </a:spcBef>
              <a:buClr>
                <a:srgbClr val="1CCBFF"/>
              </a:buClr>
              <a:buSzPct val="120000"/>
              <a:buFont typeface="Wingdings" panose="05000000000000000000" pitchFamily="2" charset="2"/>
              <a:buChar char="§"/>
            </a:pPr>
            <a:r>
              <a:rPr lang="en-US" altLang="en-US" sz="2800" dirty="0">
                <a:latin typeface="Avenir Next"/>
                <a:ea typeface="Sweet Sans"/>
                <a:cs typeface="Sweet Sans"/>
              </a:rPr>
              <a:t>Florida forecast to grow 2x faster than the national average</a:t>
            </a:r>
            <a:endParaRPr lang="en-US" altLang="en-US" sz="2800" baseline="30000" dirty="0">
              <a:latin typeface="Avenir Next"/>
              <a:ea typeface="Sweet Sans"/>
              <a:cs typeface="Sweet Sans"/>
            </a:endParaRPr>
          </a:p>
        </p:txBody>
      </p:sp>
      <p:grpSp>
        <p:nvGrpSpPr>
          <p:cNvPr id="62" name="Group 10">
            <a:extLst>
              <a:ext uri="{FF2B5EF4-FFF2-40B4-BE49-F238E27FC236}">
                <a16:creationId xmlns:a16="http://schemas.microsoft.com/office/drawing/2014/main" id="{435F21D0-29F9-4CCB-8AFF-8219D6B6FFAE}"/>
              </a:ext>
            </a:extLst>
          </p:cNvPr>
          <p:cNvGrpSpPr>
            <a:grpSpLocks/>
          </p:cNvGrpSpPr>
          <p:nvPr/>
        </p:nvGrpSpPr>
        <p:grpSpPr bwMode="auto">
          <a:xfrm>
            <a:off x="10002741" y="8292306"/>
            <a:ext cx="3273425" cy="938213"/>
            <a:chOff x="152400" y="3876293"/>
            <a:chExt cx="3240367" cy="938560"/>
          </a:xfrm>
        </p:grpSpPr>
        <p:sp>
          <p:nvSpPr>
            <p:cNvPr id="63" name="Content Placeholder 3">
              <a:extLst>
                <a:ext uri="{FF2B5EF4-FFF2-40B4-BE49-F238E27FC236}">
                  <a16:creationId xmlns:a16="http://schemas.microsoft.com/office/drawing/2014/main" id="{86C566AD-D9CB-46C3-84AB-A0EB229EA603}"/>
                </a:ext>
              </a:extLst>
            </p:cNvPr>
            <p:cNvSpPr txBox="1">
              <a:spLocks noChangeArrowheads="1"/>
            </p:cNvSpPr>
            <p:nvPr/>
          </p:nvSpPr>
          <p:spPr bwMode="auto">
            <a:xfrm>
              <a:off x="152400" y="4203666"/>
              <a:ext cx="3240367"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176213" indent="-174625">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Largest population in Florida – 7th in the U.S.</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2nd largest international tourist destination in the U.S.</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Largest cruise port in the world</a:t>
              </a:r>
            </a:p>
            <a:p>
              <a:pPr lvl="1">
                <a:lnSpc>
                  <a:spcPct val="90000"/>
                </a:lnSpc>
                <a:spcBef>
                  <a:spcPts val="200"/>
                </a:spcBef>
                <a:spcAft>
                  <a:spcPts val="200"/>
                </a:spcAft>
                <a:buClr>
                  <a:srgbClr val="02426D"/>
                </a:buClr>
                <a:buFont typeface="Wingdings" panose="05000000000000000000" pitchFamily="2" charset="2"/>
                <a:buChar char="§"/>
              </a:pPr>
              <a:r>
                <a:rPr lang="en-US" altLang="en-US" sz="2000" dirty="0">
                  <a:latin typeface="+mn-lt"/>
                  <a:ea typeface="Sweet Sans"/>
                  <a:cs typeface="Sweet Sans"/>
                </a:rPr>
                <a:t>Gateway to Latin America</a:t>
              </a:r>
            </a:p>
          </p:txBody>
        </p:sp>
        <p:sp>
          <p:nvSpPr>
            <p:cNvPr id="64" name="Text Placeholder 2">
              <a:extLst>
                <a:ext uri="{FF2B5EF4-FFF2-40B4-BE49-F238E27FC236}">
                  <a16:creationId xmlns:a16="http://schemas.microsoft.com/office/drawing/2014/main" id="{F454FFEB-6ADB-499D-9A32-D113254286D2}"/>
                </a:ext>
              </a:extLst>
            </p:cNvPr>
            <p:cNvSpPr txBox="1">
              <a:spLocks noChangeArrowheads="1"/>
            </p:cNvSpPr>
            <p:nvPr/>
          </p:nvSpPr>
          <p:spPr bwMode="auto">
            <a:xfrm>
              <a:off x="152400" y="3876293"/>
              <a:ext cx="3240367" cy="3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marL="342900" indent="-342900" defTabSz="45243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2438">
                <a:spcBef>
                  <a:spcPct val="20000"/>
                </a:spcBef>
                <a:buFont typeface="Arial" panose="020B0604020202020204" pitchFamily="34" charset="0"/>
                <a:buChar char="–"/>
                <a:defRPr sz="2800">
                  <a:solidFill>
                    <a:schemeClr val="tx1"/>
                  </a:solidFill>
                  <a:latin typeface="Calibri" panose="020F0502020204030204" pitchFamily="34" charset="0"/>
                </a:defRPr>
              </a:lvl2pPr>
              <a:lvl3pPr marL="168275" indent="-168275" defTabSz="45243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2" algn="ctr">
                <a:lnSpc>
                  <a:spcPts val="1500"/>
                </a:lnSpc>
                <a:spcBef>
                  <a:spcPts val="400"/>
                </a:spcBef>
                <a:spcAft>
                  <a:spcPts val="400"/>
                </a:spcAft>
                <a:buClr>
                  <a:srgbClr val="AC5812"/>
                </a:buClr>
                <a:buFontTx/>
                <a:buNone/>
              </a:pPr>
              <a:r>
                <a:rPr lang="en-US" altLang="en-US" sz="2000" b="1" dirty="0">
                  <a:latin typeface="+mn-lt"/>
                </a:rPr>
                <a:t>Miami</a:t>
              </a:r>
              <a:endParaRPr lang="en-US" altLang="en-US" sz="2000" b="1" baseline="30000" dirty="0">
                <a:latin typeface="+mn-lt"/>
              </a:endParaRPr>
            </a:p>
          </p:txBody>
        </p:sp>
        <p:cxnSp>
          <p:nvCxnSpPr>
            <p:cNvPr id="65" name="Straight Connector 64">
              <a:extLst>
                <a:ext uri="{FF2B5EF4-FFF2-40B4-BE49-F238E27FC236}">
                  <a16:creationId xmlns:a16="http://schemas.microsoft.com/office/drawing/2014/main" id="{65634825-B077-4C68-AB8B-21D34BCE5A03}"/>
                </a:ext>
              </a:extLst>
            </p:cNvPr>
            <p:cNvCxnSpPr/>
            <p:nvPr/>
          </p:nvCxnSpPr>
          <p:spPr>
            <a:xfrm>
              <a:off x="152400" y="4141504"/>
              <a:ext cx="3237224" cy="0"/>
            </a:xfrm>
            <a:prstGeom prst="line">
              <a:avLst/>
            </a:prstGeom>
            <a:ln w="28575">
              <a:solidFill>
                <a:srgbClr val="00ACED"/>
              </a:solidFill>
            </a:ln>
            <a:effectLst/>
          </p:spPr>
          <p:style>
            <a:lnRef idx="2">
              <a:schemeClr val="accent1"/>
            </a:lnRef>
            <a:fillRef idx="0">
              <a:schemeClr val="accent1"/>
            </a:fillRef>
            <a:effectRef idx="1">
              <a:schemeClr val="accent1"/>
            </a:effectRef>
            <a:fontRef idx="minor">
              <a:schemeClr val="tx1"/>
            </a:fontRef>
          </p:style>
        </p:cxnSp>
      </p:grpSp>
      <p:grpSp>
        <p:nvGrpSpPr>
          <p:cNvPr id="66" name="Group 14">
            <a:extLst>
              <a:ext uri="{FF2B5EF4-FFF2-40B4-BE49-F238E27FC236}">
                <a16:creationId xmlns:a16="http://schemas.microsoft.com/office/drawing/2014/main" id="{8AB39CD7-74CD-4C8A-89BB-B3D9C8E82501}"/>
              </a:ext>
            </a:extLst>
          </p:cNvPr>
          <p:cNvGrpSpPr>
            <a:grpSpLocks/>
          </p:cNvGrpSpPr>
          <p:nvPr/>
        </p:nvGrpSpPr>
        <p:grpSpPr bwMode="auto">
          <a:xfrm>
            <a:off x="20595865" y="8245475"/>
            <a:ext cx="2913063" cy="623887"/>
            <a:chOff x="5750230" y="2253073"/>
            <a:chExt cx="3236976" cy="624870"/>
          </a:xfrm>
        </p:grpSpPr>
        <p:sp>
          <p:nvSpPr>
            <p:cNvPr id="67" name="Content Placeholder 3">
              <a:extLst>
                <a:ext uri="{FF2B5EF4-FFF2-40B4-BE49-F238E27FC236}">
                  <a16:creationId xmlns:a16="http://schemas.microsoft.com/office/drawing/2014/main" id="{D0986E3B-571C-4008-BB04-8F52E6302C7C}"/>
                </a:ext>
              </a:extLst>
            </p:cNvPr>
            <p:cNvSpPr txBox="1">
              <a:spLocks/>
            </p:cNvSpPr>
            <p:nvPr/>
          </p:nvSpPr>
          <p:spPr bwMode="auto">
            <a:xfrm>
              <a:off x="5764341" y="2588563"/>
              <a:ext cx="3148775" cy="289380"/>
            </a:xfrm>
            <a:prstGeom prst="rect">
              <a:avLst/>
            </a:prstGeom>
            <a:noFill/>
            <a:ln w="9525" algn="ctr">
              <a:noFill/>
              <a:miter lim="800000"/>
              <a:headEnd/>
              <a:tailEnd/>
            </a:ln>
            <a:effectLst/>
          </p:spPr>
          <p:txBody>
            <a:bodyPr lIns="0" tIns="0" rIns="0" bIns="0"/>
            <a:lstStyle/>
            <a:p>
              <a:pPr marL="173736" lvl="1" indent="-173736">
                <a:spcBef>
                  <a:spcPts val="200"/>
                </a:spcBef>
                <a:spcAft>
                  <a:spcPts val="200"/>
                </a:spcAft>
                <a:buClr>
                  <a:srgbClr val="02426D"/>
                </a:buClr>
                <a:buFont typeface="Wingdings" panose="05000000000000000000" pitchFamily="2" charset="2"/>
                <a:buChar char="§"/>
                <a:defRPr/>
              </a:pPr>
              <a:r>
                <a:rPr lang="en-US" sz="2000" dirty="0">
                  <a:ea typeface="Sweet Sans" charset="0"/>
                  <a:cs typeface="Sweet Sans" charset="0"/>
                </a:rPr>
                <a:t>Population grew 21% from 2000 – 2013</a:t>
              </a:r>
            </a:p>
            <a:p>
              <a:pPr marL="173736" lvl="1" indent="-173736">
                <a:spcBef>
                  <a:spcPts val="200"/>
                </a:spcBef>
                <a:spcAft>
                  <a:spcPts val="200"/>
                </a:spcAft>
                <a:buClr>
                  <a:srgbClr val="02426D"/>
                </a:buClr>
                <a:buFont typeface="Wingdings" panose="05000000000000000000" pitchFamily="2" charset="2"/>
                <a:buChar char="§"/>
                <a:defRPr/>
              </a:pPr>
              <a:r>
                <a:rPr lang="en-US" sz="2000" dirty="0">
                  <a:ea typeface="Sweet Sans" charset="0"/>
                  <a:cs typeface="Sweet Sans" charset="0"/>
                </a:rPr>
                <a:t>3rd largest county in FL</a:t>
              </a:r>
            </a:p>
            <a:p>
              <a:pPr marL="177696" lvl="1" indent="-176113">
                <a:spcBef>
                  <a:spcPts val="200"/>
                </a:spcBef>
                <a:spcAft>
                  <a:spcPts val="200"/>
                </a:spcAft>
                <a:buClr>
                  <a:srgbClr val="02426D"/>
                </a:buClr>
                <a:buFont typeface="Wingdings" pitchFamily="2" charset="2"/>
                <a:buChar char="§"/>
                <a:defRPr/>
              </a:pPr>
              <a:endParaRPr lang="en-US" sz="2000" dirty="0">
                <a:solidFill>
                  <a:srgbClr val="000000"/>
                </a:solidFill>
              </a:endParaRPr>
            </a:p>
          </p:txBody>
        </p:sp>
        <p:sp>
          <p:nvSpPr>
            <p:cNvPr id="68" name="Text Placeholder 2">
              <a:extLst>
                <a:ext uri="{FF2B5EF4-FFF2-40B4-BE49-F238E27FC236}">
                  <a16:creationId xmlns:a16="http://schemas.microsoft.com/office/drawing/2014/main" id="{316AAAA7-6012-4A33-B1C6-20CF0C15EFF4}"/>
                </a:ext>
              </a:extLst>
            </p:cNvPr>
            <p:cNvSpPr txBox="1">
              <a:spLocks noChangeArrowheads="1"/>
            </p:cNvSpPr>
            <p:nvPr/>
          </p:nvSpPr>
          <p:spPr bwMode="auto">
            <a:xfrm>
              <a:off x="5750230" y="2253073"/>
              <a:ext cx="3236976" cy="3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marL="342900" indent="-342900" defTabSz="45243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2438">
                <a:spcBef>
                  <a:spcPct val="20000"/>
                </a:spcBef>
                <a:buFont typeface="Arial" panose="020B0604020202020204" pitchFamily="34" charset="0"/>
                <a:buChar char="–"/>
                <a:defRPr sz="2800">
                  <a:solidFill>
                    <a:schemeClr val="tx1"/>
                  </a:solidFill>
                  <a:latin typeface="Calibri" panose="020F0502020204030204" pitchFamily="34" charset="0"/>
                </a:defRPr>
              </a:lvl2pPr>
              <a:lvl3pPr marL="168275" indent="-168275" defTabSz="45243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243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243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2" algn="ctr">
                <a:lnSpc>
                  <a:spcPts val="1500"/>
                </a:lnSpc>
                <a:spcBef>
                  <a:spcPts val="400"/>
                </a:spcBef>
                <a:spcAft>
                  <a:spcPts val="400"/>
                </a:spcAft>
                <a:buClr>
                  <a:srgbClr val="AC5812"/>
                </a:buClr>
                <a:buFontTx/>
                <a:buNone/>
              </a:pPr>
              <a:r>
                <a:rPr lang="en-US" altLang="en-US" sz="2000" b="1" dirty="0">
                  <a:latin typeface="+mn-lt"/>
                </a:rPr>
                <a:t>West Palm Beach</a:t>
              </a:r>
            </a:p>
          </p:txBody>
        </p:sp>
        <p:cxnSp>
          <p:nvCxnSpPr>
            <p:cNvPr id="69" name="Straight Connector 68">
              <a:extLst>
                <a:ext uri="{FF2B5EF4-FFF2-40B4-BE49-F238E27FC236}">
                  <a16:creationId xmlns:a16="http://schemas.microsoft.com/office/drawing/2014/main" id="{E93CF8C2-15A4-4FC7-A9C6-85FB1D552E3F}"/>
                </a:ext>
              </a:extLst>
            </p:cNvPr>
            <p:cNvCxnSpPr/>
            <p:nvPr/>
          </p:nvCxnSpPr>
          <p:spPr>
            <a:xfrm>
              <a:off x="5750230" y="2518603"/>
              <a:ext cx="3236976" cy="0"/>
            </a:xfrm>
            <a:prstGeom prst="line">
              <a:avLst/>
            </a:prstGeom>
            <a:ln w="28575">
              <a:solidFill>
                <a:srgbClr val="06BAFB"/>
              </a:solidFill>
            </a:ln>
            <a:effectLst/>
          </p:spPr>
          <p:style>
            <a:lnRef idx="2">
              <a:schemeClr val="accent1"/>
            </a:lnRef>
            <a:fillRef idx="0">
              <a:schemeClr val="accent1"/>
            </a:fillRef>
            <a:effectRef idx="1">
              <a:schemeClr val="accent1"/>
            </a:effectRef>
            <a:fontRef idx="minor">
              <a:schemeClr val="tx1"/>
            </a:fontRef>
          </p:style>
        </p:cxnSp>
      </p:grpSp>
      <p:sp>
        <p:nvSpPr>
          <p:cNvPr id="28" name="TextBox 27">
            <a:extLst>
              <a:ext uri="{FF2B5EF4-FFF2-40B4-BE49-F238E27FC236}">
                <a16:creationId xmlns:a16="http://schemas.microsoft.com/office/drawing/2014/main" id="{1D9FEAC0-A0E6-45E6-987B-36AF7A7F52AB}"/>
              </a:ext>
            </a:extLst>
          </p:cNvPr>
          <p:cNvSpPr txBox="1"/>
          <p:nvPr/>
        </p:nvSpPr>
        <p:spPr>
          <a:xfrm>
            <a:off x="2240541" y="491686"/>
            <a:ext cx="20019384" cy="1076898"/>
          </a:xfrm>
          <a:prstGeom prst="rect">
            <a:avLst/>
          </a:prstGeom>
          <a:noFill/>
        </p:spPr>
        <p:txBody>
          <a:bodyPr wrap="square" rtlCol="0">
            <a:spAutoFit/>
          </a:bodyPr>
          <a:lstStyle/>
          <a:p>
            <a:r>
              <a:rPr lang="en-US" sz="6398" b="1" dirty="0">
                <a:solidFill>
                  <a:srgbClr val="00B0F0"/>
                </a:solidFill>
              </a:rPr>
              <a:t>SOUTHEAST US REGION: FL &amp; TN MARKETS</a:t>
            </a:r>
          </a:p>
        </p:txBody>
      </p:sp>
      <p:sp>
        <p:nvSpPr>
          <p:cNvPr id="32" name="Slide Number Placeholder 15">
            <a:extLst>
              <a:ext uri="{FF2B5EF4-FFF2-40B4-BE49-F238E27FC236}">
                <a16:creationId xmlns:a16="http://schemas.microsoft.com/office/drawing/2014/main" id="{5813C136-647D-4BE6-8F6A-F7B8D52F52F1}"/>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26</a:t>
            </a:fld>
            <a:endParaRPr lang="en-US" sz="3599" dirty="0">
              <a:solidFill>
                <a:schemeClr val="bg1"/>
              </a:solidFill>
            </a:endParaRPr>
          </a:p>
        </p:txBody>
      </p:sp>
      <p:grpSp>
        <p:nvGrpSpPr>
          <p:cNvPr id="37" name="Group 36">
            <a:extLst>
              <a:ext uri="{FF2B5EF4-FFF2-40B4-BE49-F238E27FC236}">
                <a16:creationId xmlns:a16="http://schemas.microsoft.com/office/drawing/2014/main" id="{341DB13F-1D37-42A8-AD70-05E490AD7C6C}"/>
              </a:ext>
            </a:extLst>
          </p:cNvPr>
          <p:cNvGrpSpPr/>
          <p:nvPr/>
        </p:nvGrpSpPr>
        <p:grpSpPr>
          <a:xfrm>
            <a:off x="-418" y="10371373"/>
            <a:ext cx="24374895" cy="3342841"/>
            <a:chOff x="-418" y="10371373"/>
            <a:chExt cx="24374895" cy="3342841"/>
          </a:xfrm>
        </p:grpSpPr>
        <p:pic>
          <p:nvPicPr>
            <p:cNvPr id="38" name="Picture 37">
              <a:extLst>
                <a:ext uri="{FF2B5EF4-FFF2-40B4-BE49-F238E27FC236}">
                  <a16:creationId xmlns:a16="http://schemas.microsoft.com/office/drawing/2014/main" id="{AFCD5896-0478-40AC-89AA-411EF33D4B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pic>
          <p:nvPicPr>
            <p:cNvPr id="39" name="Picture 38">
              <a:extLst>
                <a:ext uri="{FF2B5EF4-FFF2-40B4-BE49-F238E27FC236}">
                  <a16:creationId xmlns:a16="http://schemas.microsoft.com/office/drawing/2014/main" id="{142D650C-90B6-484A-BAA5-DD11A3B06E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917209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Picture 67">
            <a:extLst>
              <a:ext uri="{FF2B5EF4-FFF2-40B4-BE49-F238E27FC236}">
                <a16:creationId xmlns:a16="http://schemas.microsoft.com/office/drawing/2014/main" id="{38D41895-A239-4154-95C1-EE6FADBEC15E}"/>
              </a:ext>
            </a:extLst>
          </p:cNvPr>
          <p:cNvPicPr>
            <a:picLocks noChangeAspect="1"/>
          </p:cNvPicPr>
          <p:nvPr/>
        </p:nvPicPr>
        <p:blipFill>
          <a:blip r:embed="rId2"/>
          <a:stretch>
            <a:fillRect/>
          </a:stretch>
        </p:blipFill>
        <p:spPr>
          <a:xfrm>
            <a:off x="0" y="10359720"/>
            <a:ext cx="24377650" cy="3339738"/>
          </a:xfrm>
          <a:prstGeom prst="rect">
            <a:avLst/>
          </a:prstGeom>
        </p:spPr>
      </p:pic>
      <p:cxnSp>
        <p:nvCxnSpPr>
          <p:cNvPr id="38" name="Straight Connector 37">
            <a:extLst>
              <a:ext uri="{FF2B5EF4-FFF2-40B4-BE49-F238E27FC236}">
                <a16:creationId xmlns:a16="http://schemas.microsoft.com/office/drawing/2014/main" id="{ECDBD8D6-3D93-43E7-8B38-35311AAFEE74}"/>
              </a:ext>
            </a:extLst>
          </p:cNvPr>
          <p:cNvCxnSpPr>
            <a:cxnSpLocks/>
            <a:stCxn id="29" idx="2"/>
          </p:cNvCxnSpPr>
          <p:nvPr/>
        </p:nvCxnSpPr>
        <p:spPr>
          <a:xfrm>
            <a:off x="9531667" y="6630802"/>
            <a:ext cx="29066" cy="3447508"/>
          </a:xfrm>
          <a:prstGeom prst="line">
            <a:avLst/>
          </a:prstGeom>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59CA0082-5656-4312-837A-FD3E6948735D}"/>
              </a:ext>
            </a:extLst>
          </p:cNvPr>
          <p:cNvGrpSpPr/>
          <p:nvPr/>
        </p:nvGrpSpPr>
        <p:grpSpPr>
          <a:xfrm>
            <a:off x="-418" y="10371373"/>
            <a:ext cx="24374895" cy="3342841"/>
            <a:chOff x="-418" y="10371373"/>
            <a:chExt cx="24374895" cy="3342841"/>
          </a:xfrm>
        </p:grpSpPr>
        <p:pic>
          <p:nvPicPr>
            <p:cNvPr id="50" name="Picture 49">
              <a:extLst>
                <a:ext uri="{FF2B5EF4-FFF2-40B4-BE49-F238E27FC236}">
                  <a16:creationId xmlns:a16="http://schemas.microsoft.com/office/drawing/2014/main" id="{0DF8D4AF-860A-48F0-9F0C-A04CB69E15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pic>
          <p:nvPicPr>
            <p:cNvPr id="51" name="Picture 50">
              <a:extLst>
                <a:ext uri="{FF2B5EF4-FFF2-40B4-BE49-F238E27FC236}">
                  <a16:creationId xmlns:a16="http://schemas.microsoft.com/office/drawing/2014/main" id="{2B2F7EBD-DED6-4A75-A8A0-F098D54346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cxnSp>
        <p:nvCxnSpPr>
          <p:cNvPr id="52" name="Straight Connector 51">
            <a:extLst>
              <a:ext uri="{FF2B5EF4-FFF2-40B4-BE49-F238E27FC236}">
                <a16:creationId xmlns:a16="http://schemas.microsoft.com/office/drawing/2014/main" id="{FA00E73E-9DB5-47A5-9C01-250E43F9E363}"/>
              </a:ext>
            </a:extLst>
          </p:cNvPr>
          <p:cNvCxnSpPr>
            <a:cxnSpLocks/>
            <a:stCxn id="6" idx="4"/>
          </p:cNvCxnSpPr>
          <p:nvPr/>
        </p:nvCxnSpPr>
        <p:spPr>
          <a:xfrm flipH="1">
            <a:off x="8037490" y="5660224"/>
            <a:ext cx="14014" cy="44304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5A2A37E-E488-403A-94DA-15FA1B15C99D}"/>
              </a:ext>
            </a:extLst>
          </p:cNvPr>
          <p:cNvCxnSpPr>
            <a:cxnSpLocks/>
          </p:cNvCxnSpPr>
          <p:nvPr/>
        </p:nvCxnSpPr>
        <p:spPr>
          <a:xfrm>
            <a:off x="2142245" y="8590641"/>
            <a:ext cx="0" cy="148841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BDB7D45-FFCC-4C37-AFF4-047F30DEE64D}"/>
              </a:ext>
            </a:extLst>
          </p:cNvPr>
          <p:cNvCxnSpPr>
            <a:cxnSpLocks/>
          </p:cNvCxnSpPr>
          <p:nvPr/>
        </p:nvCxnSpPr>
        <p:spPr>
          <a:xfrm>
            <a:off x="10262263" y="8590641"/>
            <a:ext cx="0" cy="1488416"/>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DF9DDCB-51E5-4E5F-A3FC-639C0B10326A}"/>
              </a:ext>
            </a:extLst>
          </p:cNvPr>
          <p:cNvCxnSpPr>
            <a:cxnSpLocks/>
          </p:cNvCxnSpPr>
          <p:nvPr/>
        </p:nvCxnSpPr>
        <p:spPr>
          <a:xfrm>
            <a:off x="13011269" y="8590641"/>
            <a:ext cx="0" cy="148841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2FA308D-3B5C-4A57-805C-CCFB14D2AE95}"/>
              </a:ext>
            </a:extLst>
          </p:cNvPr>
          <p:cNvCxnSpPr>
            <a:cxnSpLocks/>
          </p:cNvCxnSpPr>
          <p:nvPr/>
        </p:nvCxnSpPr>
        <p:spPr>
          <a:xfrm>
            <a:off x="15760275" y="8590641"/>
            <a:ext cx="0" cy="148841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F2BBC63-79D7-4A60-BDD6-F2239D7EB244}"/>
              </a:ext>
            </a:extLst>
          </p:cNvPr>
          <p:cNvCxnSpPr>
            <a:cxnSpLocks/>
          </p:cNvCxnSpPr>
          <p:nvPr/>
        </p:nvCxnSpPr>
        <p:spPr>
          <a:xfrm>
            <a:off x="18572781" y="8590641"/>
            <a:ext cx="0" cy="1488416"/>
          </a:xfrm>
          <a:prstGeom prst="line">
            <a:avLst/>
          </a:prstGeom>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858473D0-0ECC-4093-A1EC-D8BAFCC6523C}"/>
              </a:ext>
            </a:extLst>
          </p:cNvPr>
          <p:cNvSpPr/>
          <p:nvPr/>
        </p:nvSpPr>
        <p:spPr>
          <a:xfrm>
            <a:off x="912377" y="6742483"/>
            <a:ext cx="2459736" cy="2468880"/>
          </a:xfrm>
          <a:prstGeom prst="rect">
            <a:avLst/>
          </a:prstGeom>
          <a:solidFill>
            <a:srgbClr val="B9EBFF"/>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Delivery of Our First Vision Jet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(N14VJ)</a:t>
            </a:r>
          </a:p>
        </p:txBody>
      </p:sp>
      <p:sp>
        <p:nvSpPr>
          <p:cNvPr id="78" name="Rectangle 77">
            <a:extLst>
              <a:ext uri="{FF2B5EF4-FFF2-40B4-BE49-F238E27FC236}">
                <a16:creationId xmlns:a16="http://schemas.microsoft.com/office/drawing/2014/main" id="{ED6776C2-9FC5-43A3-B412-3B183BFAB3AE}"/>
              </a:ext>
            </a:extLst>
          </p:cNvPr>
          <p:cNvSpPr/>
          <p:nvPr/>
        </p:nvSpPr>
        <p:spPr>
          <a:xfrm>
            <a:off x="17279413" y="6742483"/>
            <a:ext cx="2623284" cy="2468880"/>
          </a:xfrm>
          <a:prstGeom prst="rect">
            <a:avLst/>
          </a:prstGeom>
          <a:solidFill>
            <a:srgbClr val="B9EBFF"/>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sng" strike="noStrike" kern="1200" cap="none" spc="0" normalizeH="0" baseline="0" noProof="0" dirty="0">
                <a:ln>
                  <a:noFill/>
                </a:ln>
                <a:solidFill>
                  <a:prstClr val="black"/>
                </a:solidFill>
                <a:effectLst/>
                <a:uLnTx/>
                <a:uFillTx/>
                <a:latin typeface="Raleway Medium"/>
                <a:ea typeface="+mn-ea"/>
                <a:cs typeface="+mn-cs"/>
              </a:rPr>
              <a:t>Proj. FY 2024</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Aircraft EOP: 72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 Revenue: $221.1M</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EBITDA: $93.7M, 42%</a:t>
            </a:r>
          </a:p>
        </p:txBody>
      </p:sp>
      <p:cxnSp>
        <p:nvCxnSpPr>
          <p:cNvPr id="3" name="Straight Arrow Connector 2">
            <a:extLst>
              <a:ext uri="{FF2B5EF4-FFF2-40B4-BE49-F238E27FC236}">
                <a16:creationId xmlns:a16="http://schemas.microsoft.com/office/drawing/2014/main" id="{6710B3BA-8835-4DF4-AF10-555A7E7BD816}"/>
              </a:ext>
            </a:extLst>
          </p:cNvPr>
          <p:cNvCxnSpPr>
            <a:cxnSpLocks/>
          </p:cNvCxnSpPr>
          <p:nvPr/>
        </p:nvCxnSpPr>
        <p:spPr>
          <a:xfrm>
            <a:off x="1569174" y="10079057"/>
            <a:ext cx="21692731" cy="0"/>
          </a:xfrm>
          <a:prstGeom prst="straightConnector1">
            <a:avLst/>
          </a:prstGeom>
          <a:ln w="38100">
            <a:solidFill>
              <a:srgbClr val="7A7B7A"/>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6F374CF4-5E92-4C3A-90D4-26634634604E}"/>
              </a:ext>
            </a:extLst>
          </p:cNvPr>
          <p:cNvSpPr/>
          <p:nvPr/>
        </p:nvSpPr>
        <p:spPr>
          <a:xfrm>
            <a:off x="8160424" y="5788396"/>
            <a:ext cx="2742486" cy="842406"/>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white">
                    <a:lumMod val="50000"/>
                  </a:prstClr>
                </a:solidFill>
                <a:effectLst/>
                <a:uLnTx/>
                <a:uFillTx/>
                <a:latin typeface="Raleway Medium"/>
                <a:ea typeface="+mn-ea"/>
                <a:cs typeface="+mn-cs"/>
              </a:rPr>
              <a:t>EBITDA Positive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white">
                    <a:lumMod val="50000"/>
                  </a:prstClr>
                </a:solidFill>
                <a:effectLst/>
                <a:uLnTx/>
                <a:uFillTx/>
                <a:latin typeface="Raleway Medium"/>
                <a:ea typeface="+mn-ea"/>
                <a:cs typeface="+mn-cs"/>
              </a:rPr>
              <a:t>During FY2021</a:t>
            </a:r>
          </a:p>
        </p:txBody>
      </p:sp>
      <p:sp>
        <p:nvSpPr>
          <p:cNvPr id="25" name="Rectangle 24">
            <a:extLst>
              <a:ext uri="{FF2B5EF4-FFF2-40B4-BE49-F238E27FC236}">
                <a16:creationId xmlns:a16="http://schemas.microsoft.com/office/drawing/2014/main" id="{8F51F8ED-D623-40A7-947D-21290C989B82}"/>
              </a:ext>
            </a:extLst>
          </p:cNvPr>
          <p:cNvSpPr/>
          <p:nvPr/>
        </p:nvSpPr>
        <p:spPr>
          <a:xfrm>
            <a:off x="14530407" y="6742483"/>
            <a:ext cx="2459736" cy="2468880"/>
          </a:xfrm>
          <a:prstGeom prst="rect">
            <a:avLst/>
          </a:prstGeom>
          <a:solidFill>
            <a:srgbClr val="B9EBFF"/>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sng" strike="noStrike" kern="1200" cap="none" spc="0" normalizeH="0" baseline="0" noProof="0" dirty="0">
                <a:ln>
                  <a:noFill/>
                </a:ln>
                <a:solidFill>
                  <a:prstClr val="black"/>
                </a:solidFill>
                <a:effectLst/>
                <a:uLnTx/>
                <a:uFillTx/>
                <a:latin typeface="Raleway Medium"/>
                <a:ea typeface="+mn-ea"/>
                <a:cs typeface="+mn-cs"/>
              </a:rPr>
              <a:t>Proj. FY 2023</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Aircraft EOP: 57</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Revenue: $158.2M</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EBITDA: $63.6M, 40%</a:t>
            </a:r>
          </a:p>
        </p:txBody>
      </p:sp>
      <p:sp>
        <p:nvSpPr>
          <p:cNvPr id="27" name="Rectangle 26">
            <a:extLst>
              <a:ext uri="{FF2B5EF4-FFF2-40B4-BE49-F238E27FC236}">
                <a16:creationId xmlns:a16="http://schemas.microsoft.com/office/drawing/2014/main" id="{EAAD32A7-FD56-4D52-BC0E-881D0521B14E}"/>
              </a:ext>
            </a:extLst>
          </p:cNvPr>
          <p:cNvSpPr/>
          <p:nvPr/>
        </p:nvSpPr>
        <p:spPr>
          <a:xfrm>
            <a:off x="11781401" y="6742483"/>
            <a:ext cx="2459736" cy="2468880"/>
          </a:xfrm>
          <a:prstGeom prst="rect">
            <a:avLst/>
          </a:prstGeom>
          <a:solidFill>
            <a:srgbClr val="B9EBFF"/>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sng" strike="noStrike" kern="1200" cap="none" spc="0" normalizeH="0" baseline="0" noProof="0" dirty="0">
                <a:ln>
                  <a:noFill/>
                </a:ln>
                <a:solidFill>
                  <a:prstClr val="black"/>
                </a:solidFill>
                <a:effectLst/>
                <a:uLnTx/>
                <a:uFillTx/>
                <a:latin typeface="Raleway Medium"/>
                <a:ea typeface="+mn-ea"/>
                <a:cs typeface="+mn-cs"/>
              </a:rPr>
              <a:t>Proj. FY 2022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Aircraft EOP: 39</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Revenue: $94.1M</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EBITDA: $33.7M, 36%</a:t>
            </a:r>
          </a:p>
        </p:txBody>
      </p:sp>
      <p:sp>
        <p:nvSpPr>
          <p:cNvPr id="28" name="Rectangle 27">
            <a:extLst>
              <a:ext uri="{FF2B5EF4-FFF2-40B4-BE49-F238E27FC236}">
                <a16:creationId xmlns:a16="http://schemas.microsoft.com/office/drawing/2014/main" id="{22CDFD98-CF17-4AA5-88FE-B19256AFA82B}"/>
              </a:ext>
            </a:extLst>
          </p:cNvPr>
          <p:cNvSpPr/>
          <p:nvPr/>
        </p:nvSpPr>
        <p:spPr>
          <a:xfrm>
            <a:off x="9032395" y="6742483"/>
            <a:ext cx="2459736" cy="2468880"/>
          </a:xfrm>
          <a:prstGeom prst="rect">
            <a:avLst/>
          </a:prstGeom>
          <a:solidFill>
            <a:srgbClr val="B9EBFF"/>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sng" strike="noStrike" kern="1200" cap="none" spc="0" normalizeH="0" baseline="0" noProof="0" dirty="0">
                <a:ln>
                  <a:noFill/>
                </a:ln>
                <a:solidFill>
                  <a:prstClr val="black"/>
                </a:solidFill>
                <a:effectLst/>
                <a:uLnTx/>
                <a:uFillTx/>
                <a:latin typeface="Raleway Medium"/>
                <a:ea typeface="+mn-ea"/>
                <a:cs typeface="+mn-cs"/>
              </a:rPr>
              <a:t>Proj. FY 2021</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Aircraft EOP: 21</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Revenue: $33.9M</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EBITDA: $6.8M, 20%</a:t>
            </a:r>
          </a:p>
        </p:txBody>
      </p:sp>
      <p:sp>
        <p:nvSpPr>
          <p:cNvPr id="33" name="TextBox 32">
            <a:extLst>
              <a:ext uri="{FF2B5EF4-FFF2-40B4-BE49-F238E27FC236}">
                <a16:creationId xmlns:a16="http://schemas.microsoft.com/office/drawing/2014/main" id="{175DA888-E994-425A-AD09-3464DB2742CA}"/>
              </a:ext>
            </a:extLst>
          </p:cNvPr>
          <p:cNvSpPr txBox="1"/>
          <p:nvPr/>
        </p:nvSpPr>
        <p:spPr>
          <a:xfrm rot="19120340">
            <a:off x="884378" y="10271629"/>
            <a:ext cx="247966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Aug 2020</a:t>
            </a:r>
          </a:p>
        </p:txBody>
      </p:sp>
      <p:cxnSp>
        <p:nvCxnSpPr>
          <p:cNvPr id="34" name="Straight Connector 33">
            <a:extLst>
              <a:ext uri="{FF2B5EF4-FFF2-40B4-BE49-F238E27FC236}">
                <a16:creationId xmlns:a16="http://schemas.microsoft.com/office/drawing/2014/main" id="{FB1D5045-2E42-40EF-81E8-7E6435AFDFCB}"/>
              </a:ext>
            </a:extLst>
          </p:cNvPr>
          <p:cNvCxnSpPr>
            <a:cxnSpLocks/>
          </p:cNvCxnSpPr>
          <p:nvPr/>
        </p:nvCxnSpPr>
        <p:spPr>
          <a:xfrm>
            <a:off x="7513257" y="8590641"/>
            <a:ext cx="0" cy="1488416"/>
          </a:xfrm>
          <a:prstGeom prst="line">
            <a:avLst/>
          </a:prstGeom>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09CF6411-A184-4B43-A10C-4AB55D50BCA4}"/>
              </a:ext>
            </a:extLst>
          </p:cNvPr>
          <p:cNvSpPr/>
          <p:nvPr/>
        </p:nvSpPr>
        <p:spPr>
          <a:xfrm>
            <a:off x="6283389" y="6742483"/>
            <a:ext cx="2459736" cy="2468880"/>
          </a:xfrm>
          <a:prstGeom prst="rect">
            <a:avLst/>
          </a:prstGeom>
          <a:solidFill>
            <a:srgbClr val="B9EBFF"/>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Delivery of 5 additional Vision Jets</a:t>
            </a:r>
          </a:p>
        </p:txBody>
      </p:sp>
      <p:sp>
        <p:nvSpPr>
          <p:cNvPr id="35" name="TextBox 34">
            <a:extLst>
              <a:ext uri="{FF2B5EF4-FFF2-40B4-BE49-F238E27FC236}">
                <a16:creationId xmlns:a16="http://schemas.microsoft.com/office/drawing/2014/main" id="{FC6CB57B-B8F8-4E86-8A42-AC9421459475}"/>
              </a:ext>
            </a:extLst>
          </p:cNvPr>
          <p:cNvSpPr txBox="1"/>
          <p:nvPr/>
        </p:nvSpPr>
        <p:spPr>
          <a:xfrm rot="19120340">
            <a:off x="3408839" y="10271629"/>
            <a:ext cx="247966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Sep 2020</a:t>
            </a:r>
          </a:p>
        </p:txBody>
      </p:sp>
      <p:sp>
        <p:nvSpPr>
          <p:cNvPr id="43" name="TextBox 42">
            <a:extLst>
              <a:ext uri="{FF2B5EF4-FFF2-40B4-BE49-F238E27FC236}">
                <a16:creationId xmlns:a16="http://schemas.microsoft.com/office/drawing/2014/main" id="{8C5D2E24-810F-43D0-AB79-9FA716DC47E7}"/>
              </a:ext>
            </a:extLst>
          </p:cNvPr>
          <p:cNvSpPr txBox="1"/>
          <p:nvPr/>
        </p:nvSpPr>
        <p:spPr>
          <a:xfrm rot="19120340">
            <a:off x="7929118" y="10271629"/>
            <a:ext cx="247966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FY 2021</a:t>
            </a:r>
          </a:p>
        </p:txBody>
      </p:sp>
      <p:sp>
        <p:nvSpPr>
          <p:cNvPr id="44" name="TextBox 43">
            <a:extLst>
              <a:ext uri="{FF2B5EF4-FFF2-40B4-BE49-F238E27FC236}">
                <a16:creationId xmlns:a16="http://schemas.microsoft.com/office/drawing/2014/main" id="{0F29F780-A4A9-40D9-BE08-1E15CC2F52CD}"/>
              </a:ext>
            </a:extLst>
          </p:cNvPr>
          <p:cNvSpPr txBox="1"/>
          <p:nvPr/>
        </p:nvSpPr>
        <p:spPr>
          <a:xfrm rot="19120340">
            <a:off x="8764878" y="10271629"/>
            <a:ext cx="247966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Dec 2021</a:t>
            </a:r>
          </a:p>
        </p:txBody>
      </p:sp>
      <p:sp>
        <p:nvSpPr>
          <p:cNvPr id="45" name="TextBox 44">
            <a:extLst>
              <a:ext uri="{FF2B5EF4-FFF2-40B4-BE49-F238E27FC236}">
                <a16:creationId xmlns:a16="http://schemas.microsoft.com/office/drawing/2014/main" id="{76F00151-9935-4DF9-BFA0-CAE8043D7DBD}"/>
              </a:ext>
            </a:extLst>
          </p:cNvPr>
          <p:cNvSpPr txBox="1"/>
          <p:nvPr/>
        </p:nvSpPr>
        <p:spPr>
          <a:xfrm rot="19120340">
            <a:off x="11495376" y="10271629"/>
            <a:ext cx="247966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Dec 2022</a:t>
            </a:r>
          </a:p>
        </p:txBody>
      </p:sp>
      <p:sp>
        <p:nvSpPr>
          <p:cNvPr id="46" name="TextBox 45">
            <a:extLst>
              <a:ext uri="{FF2B5EF4-FFF2-40B4-BE49-F238E27FC236}">
                <a16:creationId xmlns:a16="http://schemas.microsoft.com/office/drawing/2014/main" id="{95E81531-AD53-4DEC-A223-FF31B02F367F}"/>
              </a:ext>
            </a:extLst>
          </p:cNvPr>
          <p:cNvSpPr txBox="1"/>
          <p:nvPr/>
        </p:nvSpPr>
        <p:spPr>
          <a:xfrm rot="19120340">
            <a:off x="14431060" y="10271629"/>
            <a:ext cx="247966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Dec 2023</a:t>
            </a:r>
          </a:p>
        </p:txBody>
      </p:sp>
      <p:sp>
        <p:nvSpPr>
          <p:cNvPr id="47" name="TextBox 46">
            <a:extLst>
              <a:ext uri="{FF2B5EF4-FFF2-40B4-BE49-F238E27FC236}">
                <a16:creationId xmlns:a16="http://schemas.microsoft.com/office/drawing/2014/main" id="{3BC350E4-E6D3-4892-A747-EED89E808EA9}"/>
              </a:ext>
            </a:extLst>
          </p:cNvPr>
          <p:cNvSpPr txBox="1"/>
          <p:nvPr/>
        </p:nvSpPr>
        <p:spPr>
          <a:xfrm rot="19120340">
            <a:off x="17144289" y="10271629"/>
            <a:ext cx="247966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Dec 2024</a:t>
            </a:r>
          </a:p>
        </p:txBody>
      </p:sp>
      <p:sp>
        <p:nvSpPr>
          <p:cNvPr id="2" name="Oval 1">
            <a:extLst>
              <a:ext uri="{FF2B5EF4-FFF2-40B4-BE49-F238E27FC236}">
                <a16:creationId xmlns:a16="http://schemas.microsoft.com/office/drawing/2014/main" id="{453F158A-F93E-4E57-B7A3-FD07D61793F8}"/>
              </a:ext>
            </a:extLst>
          </p:cNvPr>
          <p:cNvSpPr/>
          <p:nvPr/>
        </p:nvSpPr>
        <p:spPr>
          <a:xfrm>
            <a:off x="19987033" y="4213782"/>
            <a:ext cx="2623285" cy="14471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Raleway Medium"/>
                <a:ea typeface="+mn-ea"/>
                <a:cs typeface="+mn-cs"/>
              </a:rPr>
              <a:t>First full year of operations for 72 aircraft</a:t>
            </a:r>
          </a:p>
        </p:txBody>
      </p:sp>
      <p:sp>
        <p:nvSpPr>
          <p:cNvPr id="4" name="Arrow: Down 3">
            <a:extLst>
              <a:ext uri="{FF2B5EF4-FFF2-40B4-BE49-F238E27FC236}">
                <a16:creationId xmlns:a16="http://schemas.microsoft.com/office/drawing/2014/main" id="{0B0C29B9-7FE5-4464-829A-D4E86964B01C}"/>
              </a:ext>
            </a:extLst>
          </p:cNvPr>
          <p:cNvSpPr/>
          <p:nvPr/>
        </p:nvSpPr>
        <p:spPr>
          <a:xfrm>
            <a:off x="21123020" y="5769853"/>
            <a:ext cx="336968" cy="892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dirty="0">
              <a:ln>
                <a:noFill/>
              </a:ln>
              <a:solidFill>
                <a:prstClr val="white"/>
              </a:solidFill>
              <a:effectLst/>
              <a:uLnTx/>
              <a:uFillTx/>
              <a:latin typeface="Raleway Medium"/>
              <a:ea typeface="+mn-ea"/>
              <a:cs typeface="+mn-cs"/>
            </a:endParaRPr>
          </a:p>
        </p:txBody>
      </p:sp>
      <p:cxnSp>
        <p:nvCxnSpPr>
          <p:cNvPr id="37" name="Straight Connector 36">
            <a:extLst>
              <a:ext uri="{FF2B5EF4-FFF2-40B4-BE49-F238E27FC236}">
                <a16:creationId xmlns:a16="http://schemas.microsoft.com/office/drawing/2014/main" id="{8DBF23D2-C200-4D3C-A7C1-8C4D24220287}"/>
              </a:ext>
            </a:extLst>
          </p:cNvPr>
          <p:cNvCxnSpPr>
            <a:cxnSpLocks/>
          </p:cNvCxnSpPr>
          <p:nvPr/>
        </p:nvCxnSpPr>
        <p:spPr>
          <a:xfrm>
            <a:off x="4744570" y="8590641"/>
            <a:ext cx="0" cy="1488416"/>
          </a:xfrm>
          <a:prstGeom prst="line">
            <a:avLst/>
          </a:prstGeom>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C9059DDF-1B33-4F83-B1CE-9BC4CF72585B}"/>
              </a:ext>
            </a:extLst>
          </p:cNvPr>
          <p:cNvSpPr/>
          <p:nvPr/>
        </p:nvSpPr>
        <p:spPr>
          <a:xfrm>
            <a:off x="3534383" y="6742483"/>
            <a:ext cx="2459736" cy="2468880"/>
          </a:xfrm>
          <a:prstGeom prst="rect">
            <a:avLst/>
          </a:prstGeom>
          <a:solidFill>
            <a:srgbClr val="B9EBFF"/>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FAA Part 135 Certificate Issued</a:t>
            </a:r>
          </a:p>
        </p:txBody>
      </p:sp>
      <p:sp>
        <p:nvSpPr>
          <p:cNvPr id="48" name="TextBox 47">
            <a:extLst>
              <a:ext uri="{FF2B5EF4-FFF2-40B4-BE49-F238E27FC236}">
                <a16:creationId xmlns:a16="http://schemas.microsoft.com/office/drawing/2014/main" id="{4FD58112-2B8D-473A-946D-238B2A015EC4}"/>
              </a:ext>
            </a:extLst>
          </p:cNvPr>
          <p:cNvSpPr txBox="1"/>
          <p:nvPr/>
        </p:nvSpPr>
        <p:spPr>
          <a:xfrm rot="19120340">
            <a:off x="5862798" y="9962874"/>
            <a:ext cx="337237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Nov 2020</a:t>
            </a:r>
          </a:p>
        </p:txBody>
      </p:sp>
      <p:sp>
        <p:nvSpPr>
          <p:cNvPr id="56" name="Slide Number Placeholder 15">
            <a:extLst>
              <a:ext uri="{FF2B5EF4-FFF2-40B4-BE49-F238E27FC236}">
                <a16:creationId xmlns:a16="http://schemas.microsoft.com/office/drawing/2014/main" id="{4A42ECC3-8C17-48BC-8200-BC321994D952}"/>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C48FCF8-25E9-4F94-BC2B-FA1B572C1FF3}" type="slidenum">
              <a:rPr kumimoji="0" lang="en-US" sz="3599" b="0" i="0" u="none" strike="noStrike" kern="1200" cap="none" spc="0" normalizeH="0" baseline="0" noProof="0">
                <a:ln>
                  <a:noFill/>
                </a:ln>
                <a:solidFill>
                  <a:prstClr val="white"/>
                </a:solidFill>
                <a:effectLst/>
                <a:uLnTx/>
                <a:uFillTx/>
                <a:latin typeface="Raleway Medium"/>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3599" b="0" i="0" u="none" strike="noStrike" kern="1200" cap="none" spc="0" normalizeH="0" baseline="0" noProof="0" dirty="0">
              <a:ln>
                <a:noFill/>
              </a:ln>
              <a:solidFill>
                <a:prstClr val="white"/>
              </a:solidFill>
              <a:effectLst/>
              <a:uLnTx/>
              <a:uFillTx/>
              <a:latin typeface="Raleway Medium"/>
              <a:ea typeface="+mn-ea"/>
              <a:cs typeface="+mn-cs"/>
            </a:endParaRPr>
          </a:p>
        </p:txBody>
      </p:sp>
      <p:cxnSp>
        <p:nvCxnSpPr>
          <p:cNvPr id="58" name="Straight Connector 57">
            <a:extLst>
              <a:ext uri="{FF2B5EF4-FFF2-40B4-BE49-F238E27FC236}">
                <a16:creationId xmlns:a16="http://schemas.microsoft.com/office/drawing/2014/main" id="{61EA2B86-AFB2-4A16-BFFD-EA36A27BAC11}"/>
              </a:ext>
            </a:extLst>
          </p:cNvPr>
          <p:cNvCxnSpPr>
            <a:cxnSpLocks/>
          </p:cNvCxnSpPr>
          <p:nvPr/>
        </p:nvCxnSpPr>
        <p:spPr>
          <a:xfrm>
            <a:off x="21321789" y="8590641"/>
            <a:ext cx="0" cy="1488416"/>
          </a:xfrm>
          <a:prstGeom prst="line">
            <a:avLst/>
          </a:prstGeom>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14856902-7D64-44F2-88CE-2B1218D26161}"/>
              </a:ext>
            </a:extLst>
          </p:cNvPr>
          <p:cNvSpPr/>
          <p:nvPr/>
        </p:nvSpPr>
        <p:spPr>
          <a:xfrm>
            <a:off x="20028420" y="6742483"/>
            <a:ext cx="2623285" cy="2468880"/>
          </a:xfrm>
          <a:prstGeom prst="rect">
            <a:avLst/>
          </a:prstGeom>
          <a:solidFill>
            <a:srgbClr val="B9EBFF"/>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sng" strike="noStrike" kern="1200" cap="none" spc="0" normalizeH="0" baseline="0" noProof="0" dirty="0" err="1">
                <a:ln>
                  <a:noFill/>
                </a:ln>
                <a:solidFill>
                  <a:prstClr val="black"/>
                </a:solidFill>
                <a:effectLst/>
                <a:uLnTx/>
                <a:uFillTx/>
                <a:latin typeface="Raleway Medium"/>
                <a:ea typeface="+mn-ea"/>
                <a:cs typeface="+mn-cs"/>
              </a:rPr>
              <a:t>Proj</a:t>
            </a:r>
            <a:r>
              <a:rPr kumimoji="0" lang="en-US" sz="2199" b="1" i="0" u="sng" strike="noStrike" kern="1200" cap="none" spc="0" normalizeH="0" baseline="0" noProof="0" dirty="0">
                <a:ln>
                  <a:noFill/>
                </a:ln>
                <a:solidFill>
                  <a:prstClr val="black"/>
                </a:solidFill>
                <a:effectLst/>
                <a:uLnTx/>
                <a:uFillTx/>
                <a:latin typeface="Raleway Medium"/>
                <a:ea typeface="+mn-ea"/>
                <a:cs typeface="+mn-cs"/>
              </a:rPr>
              <a:t>. FY 2025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Aircraft EOP: 72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 Revenue: $246.8M</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0" i="0" u="none" strike="noStrike" kern="1200" cap="none" spc="0" normalizeH="0" baseline="0" noProof="0" dirty="0">
                <a:ln>
                  <a:noFill/>
                </a:ln>
                <a:solidFill>
                  <a:prstClr val="black"/>
                </a:solidFill>
                <a:effectLst/>
                <a:uLnTx/>
                <a:uFillTx/>
                <a:latin typeface="Raleway Medium"/>
                <a:ea typeface="+mn-ea"/>
                <a:cs typeface="+mn-cs"/>
              </a:rPr>
              <a:t>EBITDA: $108.9M, 44%</a:t>
            </a:r>
          </a:p>
        </p:txBody>
      </p:sp>
      <p:sp>
        <p:nvSpPr>
          <p:cNvPr id="59" name="TextBox 58">
            <a:extLst>
              <a:ext uri="{FF2B5EF4-FFF2-40B4-BE49-F238E27FC236}">
                <a16:creationId xmlns:a16="http://schemas.microsoft.com/office/drawing/2014/main" id="{3852A3B2-D206-467C-B343-DBA7A218B32A}"/>
              </a:ext>
            </a:extLst>
          </p:cNvPr>
          <p:cNvSpPr txBox="1"/>
          <p:nvPr/>
        </p:nvSpPr>
        <p:spPr>
          <a:xfrm rot="19120340">
            <a:off x="20000422" y="10271629"/>
            <a:ext cx="247966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Dec 2025</a:t>
            </a:r>
          </a:p>
        </p:txBody>
      </p:sp>
      <p:sp>
        <p:nvSpPr>
          <p:cNvPr id="60" name="Rectangle: Rounded Corners 59">
            <a:extLst>
              <a:ext uri="{FF2B5EF4-FFF2-40B4-BE49-F238E27FC236}">
                <a16:creationId xmlns:a16="http://schemas.microsoft.com/office/drawing/2014/main" id="{10704289-EDE0-424E-B2F4-058D8A072B92}"/>
              </a:ext>
            </a:extLst>
          </p:cNvPr>
          <p:cNvSpPr/>
          <p:nvPr/>
        </p:nvSpPr>
        <p:spPr>
          <a:xfrm>
            <a:off x="894341" y="2740466"/>
            <a:ext cx="2459736" cy="1280160"/>
          </a:xfrm>
          <a:prstGeom prst="roundRect">
            <a:avLst/>
          </a:prstGeom>
          <a:noFill/>
          <a:ln w="38100">
            <a:solidFill>
              <a:srgbClr val="B3D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none" strike="noStrike" kern="1200" cap="none" spc="0" normalizeH="0" baseline="0" noProof="0" dirty="0">
                <a:ln>
                  <a:noFill/>
                </a:ln>
                <a:solidFill>
                  <a:prstClr val="black"/>
                </a:solidFill>
                <a:effectLst/>
                <a:uLnTx/>
                <a:uFillTx/>
                <a:latin typeface="Raleway Medium"/>
                <a:ea typeface="+mn-ea"/>
                <a:cs typeface="+mn-cs"/>
              </a:rPr>
              <a:t>SIAG Tranche #1</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none" strike="noStrike" kern="1200" cap="none" spc="0" normalizeH="0" baseline="0" noProof="0" dirty="0">
                <a:ln>
                  <a:noFill/>
                </a:ln>
                <a:solidFill>
                  <a:prstClr val="black"/>
                </a:solidFill>
                <a:effectLst/>
                <a:uLnTx/>
                <a:uFillTx/>
                <a:latin typeface="Raleway Medium"/>
                <a:ea typeface="+mn-ea"/>
                <a:cs typeface="+mn-cs"/>
              </a:rPr>
              <a:t>$11.5M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none" strike="noStrike" kern="1200" cap="none" spc="0" normalizeH="0" baseline="0" noProof="0" dirty="0">
                <a:ln>
                  <a:noFill/>
                </a:ln>
                <a:solidFill>
                  <a:prstClr val="black"/>
                </a:solidFill>
                <a:effectLst/>
                <a:uLnTx/>
                <a:uFillTx/>
                <a:latin typeface="Raleway Medium"/>
                <a:ea typeface="+mn-ea"/>
                <a:cs typeface="+mn-cs"/>
              </a:rPr>
              <a:t>Summer 2020</a:t>
            </a:r>
          </a:p>
        </p:txBody>
      </p:sp>
      <p:sp>
        <p:nvSpPr>
          <p:cNvPr id="61" name="Rectangle: Rounded Corners 60">
            <a:extLst>
              <a:ext uri="{FF2B5EF4-FFF2-40B4-BE49-F238E27FC236}">
                <a16:creationId xmlns:a16="http://schemas.microsoft.com/office/drawing/2014/main" id="{AF5982EE-B99C-416E-8AA7-A6F34749C15C}"/>
              </a:ext>
            </a:extLst>
          </p:cNvPr>
          <p:cNvSpPr/>
          <p:nvPr/>
        </p:nvSpPr>
        <p:spPr>
          <a:xfrm>
            <a:off x="6120866" y="2740466"/>
            <a:ext cx="2459736" cy="1280160"/>
          </a:xfrm>
          <a:prstGeom prst="roundRect">
            <a:avLst/>
          </a:prstGeom>
          <a:noFill/>
          <a:ln w="38100">
            <a:solidFill>
              <a:srgbClr val="B3D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none" strike="noStrike" kern="1200" cap="none" spc="0" normalizeH="0" baseline="0" noProof="0" dirty="0">
                <a:ln>
                  <a:noFill/>
                </a:ln>
                <a:solidFill>
                  <a:prstClr val="black"/>
                </a:solidFill>
                <a:effectLst/>
                <a:uLnTx/>
                <a:uFillTx/>
                <a:latin typeface="Raleway Medium"/>
                <a:ea typeface="+mn-ea"/>
                <a:cs typeface="+mn-cs"/>
              </a:rPr>
              <a:t>SIAG Tranche #2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none" strike="noStrike" kern="1200" cap="none" spc="0" normalizeH="0" baseline="0" noProof="0" dirty="0">
                <a:ln>
                  <a:noFill/>
                </a:ln>
                <a:solidFill>
                  <a:prstClr val="black"/>
                </a:solidFill>
                <a:effectLst/>
                <a:uLnTx/>
                <a:uFillTx/>
                <a:latin typeface="Raleway Medium"/>
                <a:ea typeface="+mn-ea"/>
                <a:cs typeface="+mn-cs"/>
              </a:rPr>
              <a:t>$11.5M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none" strike="noStrike" kern="1200" cap="none" spc="0" normalizeH="0" baseline="0" noProof="0" dirty="0">
                <a:ln>
                  <a:noFill/>
                </a:ln>
                <a:solidFill>
                  <a:prstClr val="black"/>
                </a:solidFill>
                <a:effectLst/>
                <a:uLnTx/>
                <a:uFillTx/>
                <a:latin typeface="Raleway Medium"/>
                <a:ea typeface="+mn-ea"/>
                <a:cs typeface="+mn-cs"/>
              </a:rPr>
              <a:t>Nov/Dec 2020</a:t>
            </a:r>
          </a:p>
        </p:txBody>
      </p:sp>
      <p:sp>
        <p:nvSpPr>
          <p:cNvPr id="62" name="Rectangle: Rounded Corners 61">
            <a:extLst>
              <a:ext uri="{FF2B5EF4-FFF2-40B4-BE49-F238E27FC236}">
                <a16:creationId xmlns:a16="http://schemas.microsoft.com/office/drawing/2014/main" id="{727F14C2-B7FF-459A-97BE-EFA066A31E34}"/>
              </a:ext>
            </a:extLst>
          </p:cNvPr>
          <p:cNvSpPr/>
          <p:nvPr/>
        </p:nvSpPr>
        <p:spPr>
          <a:xfrm>
            <a:off x="10587879" y="2793291"/>
            <a:ext cx="2459736" cy="1280160"/>
          </a:xfrm>
          <a:prstGeom prst="roundRect">
            <a:avLst/>
          </a:prstGeom>
          <a:noFill/>
          <a:ln w="38100">
            <a:solidFill>
              <a:srgbClr val="B3DD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none" strike="noStrike" kern="1200" cap="none" spc="0" normalizeH="0" baseline="0" noProof="0" dirty="0">
                <a:ln>
                  <a:noFill/>
                </a:ln>
                <a:solidFill>
                  <a:prstClr val="black"/>
                </a:solidFill>
                <a:effectLst/>
                <a:uLnTx/>
                <a:uFillTx/>
                <a:latin typeface="Raleway Medium"/>
                <a:ea typeface="+mn-ea"/>
                <a:cs typeface="+mn-cs"/>
              </a:rPr>
              <a:t>SIAG Tranche #3</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none" strike="noStrike" kern="1200" cap="none" spc="0" normalizeH="0" baseline="0" noProof="0" dirty="0">
                <a:ln>
                  <a:noFill/>
                </a:ln>
                <a:solidFill>
                  <a:prstClr val="black"/>
                </a:solidFill>
                <a:effectLst/>
                <a:uLnTx/>
                <a:uFillTx/>
                <a:latin typeface="Raleway Medium"/>
                <a:ea typeface="+mn-ea"/>
                <a:cs typeface="+mn-cs"/>
              </a:rPr>
              <a:t>$12M</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199" b="1" i="0" u="none" strike="noStrike" kern="1200" cap="none" spc="0" normalizeH="0" baseline="0" noProof="0" dirty="0">
                <a:ln>
                  <a:noFill/>
                </a:ln>
                <a:solidFill>
                  <a:prstClr val="black"/>
                </a:solidFill>
                <a:effectLst/>
                <a:uLnTx/>
                <a:uFillTx/>
                <a:latin typeface="Raleway Medium"/>
                <a:ea typeface="+mn-ea"/>
                <a:cs typeface="+mn-cs"/>
              </a:rPr>
              <a:t>April/May 2021 </a:t>
            </a:r>
          </a:p>
        </p:txBody>
      </p:sp>
      <p:sp>
        <p:nvSpPr>
          <p:cNvPr id="63" name="TextBox 62">
            <a:extLst>
              <a:ext uri="{FF2B5EF4-FFF2-40B4-BE49-F238E27FC236}">
                <a16:creationId xmlns:a16="http://schemas.microsoft.com/office/drawing/2014/main" id="{25DA6B75-F1DE-41EA-839E-E834836ACEDF}"/>
              </a:ext>
            </a:extLst>
          </p:cNvPr>
          <p:cNvSpPr txBox="1"/>
          <p:nvPr/>
        </p:nvSpPr>
        <p:spPr>
          <a:xfrm>
            <a:off x="2240541" y="491686"/>
            <a:ext cx="20019384" cy="10768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6398" b="1" i="0" u="none" strike="noStrike" kern="1200" cap="none" spc="0" normalizeH="0" baseline="0" noProof="0" dirty="0">
                <a:ln>
                  <a:noFill/>
                </a:ln>
                <a:solidFill>
                  <a:srgbClr val="00B0F0"/>
                </a:solidFill>
                <a:effectLst/>
                <a:uLnTx/>
                <a:uFillTx/>
                <a:latin typeface="Raleway Medium"/>
                <a:ea typeface="+mn-ea"/>
                <a:cs typeface="+mn-cs"/>
              </a:rPr>
              <a:t>UPDATED KPI’S &amp; PROJECTED RESULTS</a:t>
            </a:r>
          </a:p>
        </p:txBody>
      </p:sp>
      <p:sp>
        <p:nvSpPr>
          <p:cNvPr id="64" name="TextBox 63">
            <a:extLst>
              <a:ext uri="{FF2B5EF4-FFF2-40B4-BE49-F238E27FC236}">
                <a16:creationId xmlns:a16="http://schemas.microsoft.com/office/drawing/2014/main" id="{BB1C35A1-3D92-4205-A299-A715486039AB}"/>
              </a:ext>
            </a:extLst>
          </p:cNvPr>
          <p:cNvSpPr txBox="1"/>
          <p:nvPr/>
        </p:nvSpPr>
        <p:spPr>
          <a:xfrm>
            <a:off x="2240541" y="1568584"/>
            <a:ext cx="20390859"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ACED"/>
                </a:solidFill>
                <a:effectLst/>
                <a:uLnTx/>
                <a:uFillTx/>
                <a:latin typeface="Raleway Medium"/>
                <a:ea typeface="+mn-ea"/>
                <a:cs typeface="+mn-cs"/>
              </a:rPr>
              <a:t>SIAG/Families’ Capital Enables Accelerated Growth</a:t>
            </a:r>
          </a:p>
        </p:txBody>
      </p:sp>
      <p:sp>
        <p:nvSpPr>
          <p:cNvPr id="5" name="Rectangle 4">
            <a:extLst>
              <a:ext uri="{FF2B5EF4-FFF2-40B4-BE49-F238E27FC236}">
                <a16:creationId xmlns:a16="http://schemas.microsoft.com/office/drawing/2014/main" id="{D5D00209-09A5-4A5F-BC07-DCC09741EF61}"/>
              </a:ext>
            </a:extLst>
          </p:cNvPr>
          <p:cNvSpPr/>
          <p:nvPr/>
        </p:nvSpPr>
        <p:spPr>
          <a:xfrm>
            <a:off x="6082171" y="4213782"/>
            <a:ext cx="4644161" cy="1437801"/>
          </a:xfrm>
          <a:prstGeom prst="rect">
            <a:avLst/>
          </a:prstGeom>
          <a:solidFill>
            <a:schemeClr val="accent4">
              <a:lumMod val="60000"/>
              <a:lumOff val="4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Raleway Medium"/>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Raleway Medium"/>
                <a:ea typeface="+mn-ea"/>
                <a:cs typeface="+mn-cs"/>
              </a:rPr>
              <a:t>Europe Start Up Plan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Raleway Medium"/>
                <a:ea typeface="+mn-ea"/>
                <a:cs typeface="+mn-cs"/>
              </a:rPr>
              <a:t>(October 2020 - December 2021)</a:t>
            </a:r>
          </a:p>
        </p:txBody>
      </p:sp>
      <p:sp>
        <p:nvSpPr>
          <p:cNvPr id="6" name="Oval 5">
            <a:extLst>
              <a:ext uri="{FF2B5EF4-FFF2-40B4-BE49-F238E27FC236}">
                <a16:creationId xmlns:a16="http://schemas.microsoft.com/office/drawing/2014/main" id="{59397186-4E41-49E4-8129-86EC1DAAE6FD}"/>
              </a:ext>
            </a:extLst>
          </p:cNvPr>
          <p:cNvSpPr/>
          <p:nvPr/>
        </p:nvSpPr>
        <p:spPr>
          <a:xfrm>
            <a:off x="6348567" y="5075449"/>
            <a:ext cx="3405874" cy="584775"/>
          </a:xfrm>
          <a:prstGeom prst="ellipse">
            <a:avLst/>
          </a:prstGeom>
          <a:solidFill>
            <a:schemeClr val="accent4">
              <a:lumMod val="40000"/>
              <a:lumOff val="6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Raleway Medium"/>
                <a:ea typeface="+mn-ea"/>
                <a:cs typeface="+mn-cs"/>
              </a:rPr>
              <a:t>1</a:t>
            </a:r>
            <a:r>
              <a:rPr kumimoji="0" lang="en-US" sz="1800" b="0" i="0" u="none" strike="noStrike" kern="1200" cap="none" spc="0" normalizeH="0" baseline="30000" noProof="0" dirty="0">
                <a:ln>
                  <a:noFill/>
                </a:ln>
                <a:solidFill>
                  <a:prstClr val="white"/>
                </a:solidFill>
                <a:effectLst/>
                <a:uLnTx/>
                <a:uFillTx/>
                <a:latin typeface="Raleway Medium"/>
                <a:ea typeface="+mn-ea"/>
                <a:cs typeface="+mn-cs"/>
              </a:rPr>
              <a:t>st</a:t>
            </a:r>
            <a:r>
              <a:rPr kumimoji="0" lang="en-US" sz="1800" b="0" i="0" u="none" strike="noStrike" kern="1200" cap="none" spc="0" normalizeH="0" baseline="0" noProof="0" dirty="0">
                <a:ln>
                  <a:noFill/>
                </a:ln>
                <a:solidFill>
                  <a:prstClr val="white"/>
                </a:solidFill>
                <a:effectLst/>
                <a:uLnTx/>
                <a:uFillTx/>
                <a:latin typeface="Raleway Medium"/>
                <a:ea typeface="+mn-ea"/>
                <a:cs typeface="+mn-cs"/>
              </a:rPr>
              <a:t> Aircraft in Europe</a:t>
            </a:r>
          </a:p>
        </p:txBody>
      </p:sp>
      <p:sp>
        <p:nvSpPr>
          <p:cNvPr id="53" name="TextBox 52">
            <a:extLst>
              <a:ext uri="{FF2B5EF4-FFF2-40B4-BE49-F238E27FC236}">
                <a16:creationId xmlns:a16="http://schemas.microsoft.com/office/drawing/2014/main" id="{DB79F56E-8E5A-4970-BDCF-94D9FB8BF7EF}"/>
              </a:ext>
            </a:extLst>
          </p:cNvPr>
          <p:cNvSpPr txBox="1"/>
          <p:nvPr/>
        </p:nvSpPr>
        <p:spPr>
          <a:xfrm rot="19120340">
            <a:off x="6951542" y="10283283"/>
            <a:ext cx="247966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Jan 2021</a:t>
            </a:r>
          </a:p>
        </p:txBody>
      </p:sp>
      <p:cxnSp>
        <p:nvCxnSpPr>
          <p:cNvPr id="54" name="Straight Connector 53">
            <a:extLst>
              <a:ext uri="{FF2B5EF4-FFF2-40B4-BE49-F238E27FC236}">
                <a16:creationId xmlns:a16="http://schemas.microsoft.com/office/drawing/2014/main" id="{E6DF99FB-29B9-4984-9785-9D5F2A030CFD}"/>
              </a:ext>
            </a:extLst>
          </p:cNvPr>
          <p:cNvCxnSpPr>
            <a:cxnSpLocks/>
          </p:cNvCxnSpPr>
          <p:nvPr/>
        </p:nvCxnSpPr>
        <p:spPr>
          <a:xfrm flipH="1">
            <a:off x="6094442" y="5660224"/>
            <a:ext cx="21634" cy="4430487"/>
          </a:xfrm>
          <a:prstGeom prst="line">
            <a:avLst/>
          </a:prstGeom>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CEA4D099-F816-465A-B3DE-549873791B44}"/>
              </a:ext>
            </a:extLst>
          </p:cNvPr>
          <p:cNvSpPr txBox="1"/>
          <p:nvPr/>
        </p:nvSpPr>
        <p:spPr>
          <a:xfrm rot="19120340">
            <a:off x="4681972" y="9962875"/>
            <a:ext cx="3372372" cy="523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799" b="0" i="0" u="none" strike="noStrike" kern="1200" cap="none" spc="0" normalizeH="0" baseline="0" noProof="0" dirty="0">
                <a:ln>
                  <a:noFill/>
                </a:ln>
                <a:solidFill>
                  <a:srgbClr val="0070C0"/>
                </a:solidFill>
                <a:effectLst/>
                <a:uLnTx/>
                <a:uFillTx/>
                <a:latin typeface="Raleway Medium"/>
                <a:ea typeface="+mn-ea"/>
                <a:cs typeface="+mn-cs"/>
              </a:rPr>
              <a:t>Oct 2020</a:t>
            </a:r>
          </a:p>
        </p:txBody>
      </p:sp>
    </p:spTree>
    <p:extLst>
      <p:ext uri="{BB962C8B-B14F-4D97-AF65-F5344CB8AC3E}">
        <p14:creationId xmlns:p14="http://schemas.microsoft.com/office/powerpoint/2010/main" val="3981853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A70102D-477D-4EA4-91A5-6D724023CC8B}"/>
              </a:ext>
            </a:extLst>
          </p:cNvPr>
          <p:cNvSpPr txBox="1"/>
          <p:nvPr/>
        </p:nvSpPr>
        <p:spPr>
          <a:xfrm>
            <a:off x="2240541" y="491686"/>
            <a:ext cx="20019384" cy="1076898"/>
          </a:xfrm>
          <a:prstGeom prst="rect">
            <a:avLst/>
          </a:prstGeom>
          <a:noFill/>
        </p:spPr>
        <p:txBody>
          <a:bodyPr wrap="square" rtlCol="0">
            <a:spAutoFit/>
          </a:bodyPr>
          <a:lstStyle/>
          <a:p>
            <a:r>
              <a:rPr lang="en-US" sz="6398" b="1" dirty="0">
                <a:solidFill>
                  <a:srgbClr val="00B0F0"/>
                </a:solidFill>
              </a:rPr>
              <a:t>UPDATED AIRCRAFT DELIVERY SCHEDULE</a:t>
            </a:r>
          </a:p>
        </p:txBody>
      </p:sp>
      <p:sp>
        <p:nvSpPr>
          <p:cNvPr id="7" name="TextBox 6">
            <a:extLst>
              <a:ext uri="{FF2B5EF4-FFF2-40B4-BE49-F238E27FC236}">
                <a16:creationId xmlns:a16="http://schemas.microsoft.com/office/drawing/2014/main" id="{C91A39F7-6484-4AA4-B775-792FBB85CFD5}"/>
              </a:ext>
            </a:extLst>
          </p:cNvPr>
          <p:cNvSpPr txBox="1"/>
          <p:nvPr/>
        </p:nvSpPr>
        <p:spPr>
          <a:xfrm>
            <a:off x="2240541" y="1568584"/>
            <a:ext cx="20390859" cy="646331"/>
          </a:xfrm>
          <a:prstGeom prst="rect">
            <a:avLst/>
          </a:prstGeom>
          <a:noFill/>
        </p:spPr>
        <p:txBody>
          <a:bodyPr wrap="square" rtlCol="0">
            <a:spAutoFit/>
          </a:bodyPr>
          <a:lstStyle/>
          <a:p>
            <a:r>
              <a:rPr lang="en-US" sz="3600" dirty="0">
                <a:solidFill>
                  <a:srgbClr val="00ACED"/>
                </a:solidFill>
              </a:rPr>
              <a:t>Accelerating Aircraft Acquisitions</a:t>
            </a:r>
            <a:endParaRPr lang="en-US" sz="3200" dirty="0">
              <a:solidFill>
                <a:srgbClr val="00ACED"/>
              </a:solidFill>
            </a:endParaRPr>
          </a:p>
        </p:txBody>
      </p:sp>
      <p:sp>
        <p:nvSpPr>
          <p:cNvPr id="11" name="Rectangle 10">
            <a:extLst>
              <a:ext uri="{FF2B5EF4-FFF2-40B4-BE49-F238E27FC236}">
                <a16:creationId xmlns:a16="http://schemas.microsoft.com/office/drawing/2014/main" id="{746E2D3E-FD4A-4BEA-96A7-64B4058B41C0}"/>
              </a:ext>
            </a:extLst>
          </p:cNvPr>
          <p:cNvSpPr/>
          <p:nvPr/>
        </p:nvSpPr>
        <p:spPr>
          <a:xfrm>
            <a:off x="1446617" y="2754062"/>
            <a:ext cx="14394425" cy="730060"/>
          </a:xfrm>
          <a:prstGeom prst="rect">
            <a:avLst/>
          </a:prstGeom>
          <a:solidFill>
            <a:schemeClr val="bg1"/>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ACED"/>
                </a:solidFill>
              </a:rPr>
              <a:t>YEAR END AIRCRAFT COUNT</a:t>
            </a:r>
          </a:p>
        </p:txBody>
      </p:sp>
      <p:sp>
        <p:nvSpPr>
          <p:cNvPr id="12" name="Rectangle 11">
            <a:extLst>
              <a:ext uri="{FF2B5EF4-FFF2-40B4-BE49-F238E27FC236}">
                <a16:creationId xmlns:a16="http://schemas.microsoft.com/office/drawing/2014/main" id="{1CBFDD19-2AAF-4707-850A-28B11941977C}"/>
              </a:ext>
            </a:extLst>
          </p:cNvPr>
          <p:cNvSpPr/>
          <p:nvPr/>
        </p:nvSpPr>
        <p:spPr>
          <a:xfrm>
            <a:off x="16234958" y="2754062"/>
            <a:ext cx="6696075" cy="730060"/>
          </a:xfrm>
          <a:prstGeom prst="rect">
            <a:avLst/>
          </a:prstGeom>
          <a:no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9EA8925-C5AD-4ABD-B991-47F709C8D3D6}"/>
              </a:ext>
            </a:extLst>
          </p:cNvPr>
          <p:cNvSpPr txBox="1"/>
          <p:nvPr/>
        </p:nvSpPr>
        <p:spPr>
          <a:xfrm>
            <a:off x="16234958" y="2860442"/>
            <a:ext cx="6696075" cy="523220"/>
          </a:xfrm>
          <a:prstGeom prst="rect">
            <a:avLst/>
          </a:prstGeom>
          <a:noFill/>
        </p:spPr>
        <p:txBody>
          <a:bodyPr wrap="square" rtlCol="0">
            <a:spAutoFit/>
          </a:bodyPr>
          <a:lstStyle/>
          <a:p>
            <a:pPr algn="ctr"/>
            <a:r>
              <a:rPr lang="en-US" sz="2800" b="1" dirty="0">
                <a:solidFill>
                  <a:srgbClr val="00ACED"/>
                </a:solidFill>
              </a:rPr>
              <a:t>SUMMARY OF CHANGES</a:t>
            </a:r>
          </a:p>
        </p:txBody>
      </p:sp>
      <p:graphicFrame>
        <p:nvGraphicFramePr>
          <p:cNvPr id="15" name="Chart 14">
            <a:extLst>
              <a:ext uri="{FF2B5EF4-FFF2-40B4-BE49-F238E27FC236}">
                <a16:creationId xmlns:a16="http://schemas.microsoft.com/office/drawing/2014/main" id="{40975F71-7BD8-4D50-89B3-ED341796C9A8}"/>
              </a:ext>
            </a:extLst>
          </p:cNvPr>
          <p:cNvGraphicFramePr/>
          <p:nvPr/>
        </p:nvGraphicFramePr>
        <p:xfrm>
          <a:off x="1732328" y="3878487"/>
          <a:ext cx="13880114" cy="7605658"/>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a:extLst>
              <a:ext uri="{FF2B5EF4-FFF2-40B4-BE49-F238E27FC236}">
                <a16:creationId xmlns:a16="http://schemas.microsoft.com/office/drawing/2014/main" id="{CAC93141-67CE-471F-9B59-0AC044756C72}"/>
              </a:ext>
            </a:extLst>
          </p:cNvPr>
          <p:cNvSpPr txBox="1"/>
          <p:nvPr/>
        </p:nvSpPr>
        <p:spPr>
          <a:xfrm>
            <a:off x="16234958" y="3759199"/>
            <a:ext cx="6696075" cy="6740307"/>
          </a:xfrm>
          <a:prstGeom prst="rect">
            <a:avLst/>
          </a:prstGeom>
          <a:noFill/>
        </p:spPr>
        <p:txBody>
          <a:bodyPr wrap="square" rtlCol="0">
            <a:spAutoFit/>
          </a:bodyPr>
          <a:lstStyle/>
          <a:p>
            <a:pPr marL="285750" indent="-285750">
              <a:buClr>
                <a:srgbClr val="00ACED"/>
              </a:buClr>
              <a:buFont typeface="Wingdings" panose="05000000000000000000" pitchFamily="2" charset="2"/>
              <a:buChar char="§"/>
            </a:pPr>
            <a:r>
              <a:rPr lang="en-US" sz="2400" dirty="0">
                <a:solidFill>
                  <a:schemeClr val="bg1">
                    <a:lumMod val="50000"/>
                  </a:schemeClr>
                </a:solidFill>
              </a:rPr>
              <a:t>150% increase in aircraft acquisitions starting in 2021 (from 6 to 15)</a:t>
            </a:r>
          </a:p>
          <a:p>
            <a:pPr marL="285750" indent="-285750">
              <a:buClr>
                <a:srgbClr val="00ACED"/>
              </a:buClr>
              <a:buFont typeface="Wingdings" panose="05000000000000000000" pitchFamily="2" charset="2"/>
              <a:buChar char="§"/>
            </a:pPr>
            <a:endParaRPr lang="en-US" sz="2400" dirty="0">
              <a:solidFill>
                <a:schemeClr val="bg1">
                  <a:lumMod val="50000"/>
                </a:schemeClr>
              </a:solidFill>
            </a:endParaRPr>
          </a:p>
          <a:p>
            <a:pPr marL="285750" indent="-285750">
              <a:buClr>
                <a:srgbClr val="00ACED"/>
              </a:buClr>
              <a:buFont typeface="Wingdings" panose="05000000000000000000" pitchFamily="2" charset="2"/>
              <a:buChar char="§"/>
            </a:pPr>
            <a:r>
              <a:rPr lang="en-US" sz="2400" dirty="0">
                <a:solidFill>
                  <a:schemeClr val="bg1">
                    <a:lumMod val="50000"/>
                  </a:schemeClr>
                </a:solidFill>
              </a:rPr>
              <a:t>Expectation to have 3 U.S. regions operating with at least 6 aircraft each by end of 2021 (versus only 2 regions in prior plan)</a:t>
            </a:r>
          </a:p>
          <a:p>
            <a:pPr marL="285750" indent="-285750">
              <a:buClr>
                <a:srgbClr val="00ACED"/>
              </a:buClr>
              <a:buFont typeface="Wingdings" panose="05000000000000000000" pitchFamily="2" charset="2"/>
              <a:buChar char="§"/>
            </a:pPr>
            <a:endParaRPr lang="en-US" sz="2400" dirty="0">
              <a:solidFill>
                <a:schemeClr val="bg1">
                  <a:lumMod val="50000"/>
                </a:schemeClr>
              </a:solidFill>
            </a:endParaRPr>
          </a:p>
          <a:p>
            <a:pPr marL="285750" indent="-285750">
              <a:buClr>
                <a:srgbClr val="00ACED"/>
              </a:buClr>
              <a:buFont typeface="Wingdings" panose="05000000000000000000" pitchFamily="2" charset="2"/>
              <a:buChar char="§"/>
            </a:pPr>
            <a:r>
              <a:rPr lang="en-US" sz="2400" dirty="0">
                <a:solidFill>
                  <a:schemeClr val="bg1">
                    <a:lumMod val="50000"/>
                  </a:schemeClr>
                </a:solidFill>
              </a:rPr>
              <a:t>Consideration for placing aircraft in Europe by late 2021</a:t>
            </a:r>
          </a:p>
          <a:p>
            <a:pPr marL="285750" indent="-285750">
              <a:buClr>
                <a:srgbClr val="00ACED"/>
              </a:buClr>
              <a:buFont typeface="Wingdings" panose="05000000000000000000" pitchFamily="2" charset="2"/>
              <a:buChar char="§"/>
            </a:pPr>
            <a:endParaRPr lang="en-US" sz="2400" dirty="0">
              <a:solidFill>
                <a:schemeClr val="bg1">
                  <a:lumMod val="50000"/>
                </a:schemeClr>
              </a:solidFill>
            </a:endParaRPr>
          </a:p>
          <a:p>
            <a:pPr marL="285750" indent="-285750">
              <a:buClr>
                <a:srgbClr val="00ACED"/>
              </a:buClr>
              <a:buFont typeface="Wingdings" panose="05000000000000000000" pitchFamily="2" charset="2"/>
              <a:buChar char="§"/>
            </a:pPr>
            <a:r>
              <a:rPr lang="en-US" sz="2400" dirty="0">
                <a:solidFill>
                  <a:schemeClr val="bg1">
                    <a:lumMod val="50000"/>
                  </a:schemeClr>
                </a:solidFill>
              </a:rPr>
              <a:t>Updated model ramps up to 72 aircraft over 5 years with US$166M of cash on balance sheet at 12/31/25</a:t>
            </a:r>
          </a:p>
          <a:p>
            <a:pPr marL="285750" indent="-285750">
              <a:buClr>
                <a:srgbClr val="00ACED"/>
              </a:buClr>
              <a:buFont typeface="Wingdings" panose="05000000000000000000" pitchFamily="2" charset="2"/>
              <a:buChar char="§"/>
            </a:pPr>
            <a:endParaRPr lang="en-US" sz="2400" dirty="0">
              <a:solidFill>
                <a:schemeClr val="bg1">
                  <a:lumMod val="50000"/>
                </a:schemeClr>
              </a:solidFill>
            </a:endParaRPr>
          </a:p>
          <a:p>
            <a:pPr marL="285750" indent="-285750">
              <a:buClr>
                <a:srgbClr val="00ACED"/>
              </a:buClr>
              <a:buFont typeface="Wingdings" panose="05000000000000000000" pitchFamily="2" charset="2"/>
              <a:buChar char="§"/>
            </a:pPr>
            <a:r>
              <a:rPr lang="en-US" sz="2400" dirty="0">
                <a:solidFill>
                  <a:schemeClr val="bg1">
                    <a:lumMod val="50000"/>
                  </a:schemeClr>
                </a:solidFill>
              </a:rPr>
              <a:t>First full year of operations with 72 aircraft is 2025</a:t>
            </a:r>
          </a:p>
          <a:p>
            <a:pPr>
              <a:buClr>
                <a:srgbClr val="00ACED"/>
              </a:buClr>
            </a:pPr>
            <a:endParaRPr lang="en-US" sz="2400" dirty="0"/>
          </a:p>
          <a:p>
            <a:pPr marL="285750" indent="-285750">
              <a:buClr>
                <a:srgbClr val="00ACED"/>
              </a:buClr>
              <a:buFont typeface="Wingdings" panose="05000000000000000000" pitchFamily="2" charset="2"/>
              <a:buChar char="§"/>
            </a:pPr>
            <a:endParaRPr lang="en-US" sz="2400" dirty="0"/>
          </a:p>
        </p:txBody>
      </p:sp>
      <p:pic>
        <p:nvPicPr>
          <p:cNvPr id="16" name="Picture 15">
            <a:extLst>
              <a:ext uri="{FF2B5EF4-FFF2-40B4-BE49-F238E27FC236}">
                <a16:creationId xmlns:a16="http://schemas.microsoft.com/office/drawing/2014/main" id="{6E9381A2-2BA4-4A65-8FB3-7284A6BD73AB}"/>
              </a:ext>
            </a:extLst>
          </p:cNvPr>
          <p:cNvPicPr>
            <a:picLocks noChangeAspect="1"/>
          </p:cNvPicPr>
          <p:nvPr/>
        </p:nvPicPr>
        <p:blipFill>
          <a:blip r:embed="rId3"/>
          <a:stretch>
            <a:fillRect/>
          </a:stretch>
        </p:blipFill>
        <p:spPr>
          <a:xfrm>
            <a:off x="0" y="10376262"/>
            <a:ext cx="24377650" cy="3339738"/>
          </a:xfrm>
          <a:prstGeom prst="rect">
            <a:avLst/>
          </a:prstGeom>
        </p:spPr>
      </p:pic>
      <p:sp>
        <p:nvSpPr>
          <p:cNvPr id="18" name="Slide Number Placeholder 15">
            <a:extLst>
              <a:ext uri="{FF2B5EF4-FFF2-40B4-BE49-F238E27FC236}">
                <a16:creationId xmlns:a16="http://schemas.microsoft.com/office/drawing/2014/main" id="{E8576F3F-E65A-4C20-92F3-03D95234F2FE}"/>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28</a:t>
            </a:fld>
            <a:endParaRPr lang="en-US" sz="3599" dirty="0">
              <a:solidFill>
                <a:schemeClr val="bg1"/>
              </a:solidFill>
            </a:endParaRPr>
          </a:p>
        </p:txBody>
      </p:sp>
      <p:grpSp>
        <p:nvGrpSpPr>
          <p:cNvPr id="19" name="Group 18">
            <a:extLst>
              <a:ext uri="{FF2B5EF4-FFF2-40B4-BE49-F238E27FC236}">
                <a16:creationId xmlns:a16="http://schemas.microsoft.com/office/drawing/2014/main" id="{00DA46CE-464D-4B32-BC81-02DE75C26D6C}"/>
              </a:ext>
            </a:extLst>
          </p:cNvPr>
          <p:cNvGrpSpPr/>
          <p:nvPr/>
        </p:nvGrpSpPr>
        <p:grpSpPr>
          <a:xfrm>
            <a:off x="-418" y="10371373"/>
            <a:ext cx="24374895" cy="3342841"/>
            <a:chOff x="-418" y="10371373"/>
            <a:chExt cx="24374895" cy="3342841"/>
          </a:xfrm>
        </p:grpSpPr>
        <p:pic>
          <p:nvPicPr>
            <p:cNvPr id="20" name="Picture 19">
              <a:extLst>
                <a:ext uri="{FF2B5EF4-FFF2-40B4-BE49-F238E27FC236}">
                  <a16:creationId xmlns:a16="http://schemas.microsoft.com/office/drawing/2014/main" id="{057A955E-7AEA-497F-9E73-4AA1CB5E14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pic>
          <p:nvPicPr>
            <p:cNvPr id="21" name="Picture 20">
              <a:extLst>
                <a:ext uri="{FF2B5EF4-FFF2-40B4-BE49-F238E27FC236}">
                  <a16:creationId xmlns:a16="http://schemas.microsoft.com/office/drawing/2014/main" id="{0A33A674-5C10-4735-95D1-90C3F1260E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16498954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Rounded Rectangle 204"/>
          <p:cNvSpPr/>
          <p:nvPr/>
        </p:nvSpPr>
        <p:spPr>
          <a:xfrm>
            <a:off x="2705100" y="2244477"/>
            <a:ext cx="8648700" cy="9334500"/>
          </a:xfrm>
          <a:prstGeom prst="roundRect">
            <a:avLst>
              <a:gd name="adj" fmla="val 1547"/>
            </a:avLst>
          </a:prstGeom>
          <a:solidFill>
            <a:schemeClr val="bg1"/>
          </a:solidFill>
          <a:ln>
            <a:noFill/>
          </a:ln>
          <a:effectLst>
            <a:outerShdw blurRad="5588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Content Placeholder 2">
            <a:extLst>
              <a:ext uri="{FF2B5EF4-FFF2-40B4-BE49-F238E27FC236}">
                <a16:creationId xmlns:a16="http://schemas.microsoft.com/office/drawing/2014/main" id="{B22E09C6-B873-45E9-8A06-EFC280A1588B}"/>
              </a:ext>
            </a:extLst>
          </p:cNvPr>
          <p:cNvSpPr txBox="1">
            <a:spLocks/>
          </p:cNvSpPr>
          <p:nvPr/>
        </p:nvSpPr>
        <p:spPr>
          <a:xfrm>
            <a:off x="12857895" y="2248142"/>
            <a:ext cx="9175628" cy="8582824"/>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57175" indent="-257175">
              <a:buClr>
                <a:srgbClr val="06BAFB"/>
              </a:buClr>
              <a:buSzPct val="115000"/>
              <a:buFont typeface="Wingdings" panose="05000000000000000000" pitchFamily="2" charset="2"/>
              <a:buChar char="§"/>
              <a:defRPr/>
            </a:pPr>
            <a:r>
              <a:rPr lang="en-US" dirty="0">
                <a:solidFill>
                  <a:srgbClr val="0070C0"/>
                </a:solidFill>
                <a:ea typeface="Verdana" panose="020B0604030504040204" pitchFamily="34" charset="0"/>
              </a:rPr>
              <a:t>First full year of operations with 72 aircraft (expanded from plan for 48 aircraft in earlier model)</a:t>
            </a:r>
          </a:p>
          <a:p>
            <a:pPr marL="257175" indent="-257175">
              <a:buClr>
                <a:srgbClr val="06BAFB"/>
              </a:buClr>
              <a:buSzPct val="115000"/>
              <a:buFont typeface="Wingdings" panose="05000000000000000000" pitchFamily="2" charset="2"/>
              <a:buChar char="§"/>
              <a:defRPr/>
            </a:pPr>
            <a:endParaRPr lang="en-US" dirty="0">
              <a:solidFill>
                <a:srgbClr val="0070C0"/>
              </a:solidFill>
              <a:ea typeface="Verdana" panose="020B0604030504040204" pitchFamily="34" charset="0"/>
            </a:endParaRPr>
          </a:p>
          <a:p>
            <a:pPr marL="257175" indent="-257175">
              <a:buClr>
                <a:srgbClr val="06BAFB"/>
              </a:buClr>
              <a:buSzPct val="115000"/>
              <a:buFont typeface="Wingdings" panose="05000000000000000000" pitchFamily="2" charset="2"/>
              <a:buChar char="§"/>
              <a:defRPr/>
            </a:pPr>
            <a:r>
              <a:rPr lang="en-US" dirty="0">
                <a:solidFill>
                  <a:srgbClr val="0070C0"/>
                </a:solidFill>
                <a:ea typeface="Verdana" panose="020B0604030504040204" pitchFamily="34" charset="0"/>
              </a:rPr>
              <a:t>Blended hourly revenue rate between US$2,500 and US$3,000 (inflation adjusted)</a:t>
            </a:r>
          </a:p>
          <a:p>
            <a:pPr marL="257175" indent="-257175">
              <a:buClr>
                <a:srgbClr val="06BAFB"/>
              </a:buClr>
              <a:buSzPct val="115000"/>
              <a:buFont typeface="Wingdings" panose="05000000000000000000" pitchFamily="2" charset="2"/>
              <a:buChar char="§"/>
              <a:defRPr/>
            </a:pPr>
            <a:endParaRPr lang="en-US" dirty="0">
              <a:solidFill>
                <a:srgbClr val="0070C0"/>
              </a:solidFill>
              <a:ea typeface="Verdana" panose="020B0604030504040204" pitchFamily="34" charset="0"/>
            </a:endParaRPr>
          </a:p>
          <a:p>
            <a:pPr marL="257175" indent="-257175">
              <a:buClr>
                <a:srgbClr val="06BAFB"/>
              </a:buClr>
              <a:buSzPct val="115000"/>
              <a:buFont typeface="Wingdings" panose="05000000000000000000" pitchFamily="2" charset="2"/>
              <a:buChar char="§"/>
              <a:defRPr/>
            </a:pPr>
            <a:r>
              <a:rPr lang="en-US" dirty="0">
                <a:solidFill>
                  <a:srgbClr val="0070C0"/>
                </a:solidFill>
                <a:ea typeface="Verdana" panose="020B0604030504040204" pitchFamily="34" charset="0"/>
              </a:rPr>
              <a:t>AI technology optimization with marketplace demand (B2B) combined with Vision Jet efficiencies and operational scale drive very strong margins</a:t>
            </a:r>
          </a:p>
          <a:p>
            <a:pPr marL="257175" indent="-257175">
              <a:buClr>
                <a:srgbClr val="06BAFB"/>
              </a:buClr>
              <a:buSzPct val="115000"/>
              <a:buFont typeface="Wingdings" panose="05000000000000000000" pitchFamily="2" charset="2"/>
              <a:buChar char="§"/>
              <a:defRPr/>
            </a:pPr>
            <a:endParaRPr lang="en-US" dirty="0">
              <a:solidFill>
                <a:srgbClr val="0070C0"/>
              </a:solidFill>
              <a:ea typeface="Verdana" panose="020B0604030504040204" pitchFamily="34" charset="0"/>
            </a:endParaRPr>
          </a:p>
          <a:p>
            <a:pPr marL="257175" indent="-257175">
              <a:buClr>
                <a:srgbClr val="06BAFB"/>
              </a:buClr>
              <a:buSzPct val="115000"/>
              <a:buFont typeface="Wingdings" panose="05000000000000000000" pitchFamily="2" charset="2"/>
              <a:buChar char="§"/>
              <a:defRPr/>
            </a:pPr>
            <a:r>
              <a:rPr lang="en-US" dirty="0">
                <a:solidFill>
                  <a:srgbClr val="0070C0"/>
                </a:solidFill>
                <a:ea typeface="Verdana" panose="020B0604030504040204" pitchFamily="34" charset="0"/>
              </a:rPr>
              <a:t>We expect to replicate this model and continue to improve performance and financing terms as we begin our Phase 2</a:t>
            </a:r>
          </a:p>
          <a:p>
            <a:pPr marL="257175" indent="-257175">
              <a:buClr>
                <a:srgbClr val="06BAFB"/>
              </a:buClr>
              <a:buSzPct val="115000"/>
              <a:buFont typeface="Wingdings" panose="05000000000000000000" pitchFamily="2" charset="2"/>
              <a:buChar char="§"/>
              <a:defRPr/>
            </a:pPr>
            <a:endParaRPr lang="en-US" dirty="0">
              <a:solidFill>
                <a:srgbClr val="0070C0"/>
              </a:solidFill>
              <a:ea typeface="Verdana" panose="020B0604030504040204" pitchFamily="34" charset="0"/>
            </a:endParaRPr>
          </a:p>
          <a:p>
            <a:pPr marL="257175" indent="-257175">
              <a:buClr>
                <a:srgbClr val="06BAFB"/>
              </a:buClr>
              <a:buSzPct val="115000"/>
              <a:buFont typeface="Wingdings" panose="05000000000000000000" pitchFamily="2" charset="2"/>
              <a:buChar char="§"/>
              <a:defRPr/>
            </a:pPr>
            <a:r>
              <a:rPr lang="en-US" dirty="0">
                <a:solidFill>
                  <a:srgbClr val="0070C0"/>
                </a:solidFill>
                <a:ea typeface="Verdana" panose="020B0604030504040204" pitchFamily="34" charset="0"/>
              </a:rPr>
              <a:t>More aircraft, more margin, more cash flow!</a:t>
            </a:r>
          </a:p>
          <a:p>
            <a:pPr marL="257175" indent="-257175">
              <a:buClr>
                <a:srgbClr val="06BAFB"/>
              </a:buClr>
              <a:buSzPct val="115000"/>
              <a:buFont typeface="Wingdings" panose="05000000000000000000" pitchFamily="2" charset="2"/>
              <a:buChar char="§"/>
              <a:defRPr/>
            </a:pPr>
            <a:endParaRPr lang="en-US" sz="2400" dirty="0">
              <a:solidFill>
                <a:srgbClr val="0070C0"/>
              </a:solidFill>
              <a:ea typeface="Verdana" panose="020B0604030504040204" pitchFamily="34" charset="0"/>
            </a:endParaRPr>
          </a:p>
        </p:txBody>
      </p:sp>
      <p:grpSp>
        <p:nvGrpSpPr>
          <p:cNvPr id="13" name="Group 12">
            <a:extLst>
              <a:ext uri="{FF2B5EF4-FFF2-40B4-BE49-F238E27FC236}">
                <a16:creationId xmlns:a16="http://schemas.microsoft.com/office/drawing/2014/main" id="{C6C42659-22C6-4CC1-B105-56435C40BA07}"/>
              </a:ext>
            </a:extLst>
          </p:cNvPr>
          <p:cNvGrpSpPr/>
          <p:nvPr/>
        </p:nvGrpSpPr>
        <p:grpSpPr>
          <a:xfrm>
            <a:off x="0" y="10372288"/>
            <a:ext cx="24381243" cy="3343712"/>
            <a:chOff x="0" y="10372288"/>
            <a:chExt cx="24381243" cy="3343712"/>
          </a:xfrm>
        </p:grpSpPr>
        <p:pic>
          <p:nvPicPr>
            <p:cNvPr id="14" name="Picture 13">
              <a:extLst>
                <a:ext uri="{FF2B5EF4-FFF2-40B4-BE49-F238E27FC236}">
                  <a16:creationId xmlns:a16="http://schemas.microsoft.com/office/drawing/2014/main" id="{B660EF6A-F8AD-4796-9630-A1DB08EC0F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15" name="Picture 14">
              <a:extLst>
                <a:ext uri="{FF2B5EF4-FFF2-40B4-BE49-F238E27FC236}">
                  <a16:creationId xmlns:a16="http://schemas.microsoft.com/office/drawing/2014/main" id="{06C17E69-7181-48B0-8619-A448E1D5CB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
        <p:nvSpPr>
          <p:cNvPr id="10" name="TextBox 9">
            <a:extLst>
              <a:ext uri="{FF2B5EF4-FFF2-40B4-BE49-F238E27FC236}">
                <a16:creationId xmlns:a16="http://schemas.microsoft.com/office/drawing/2014/main" id="{09C17D3A-A62A-40EE-ABC0-84D5C75D16D0}"/>
              </a:ext>
            </a:extLst>
          </p:cNvPr>
          <p:cNvSpPr txBox="1"/>
          <p:nvPr/>
        </p:nvSpPr>
        <p:spPr>
          <a:xfrm>
            <a:off x="2240541" y="491686"/>
            <a:ext cx="20019384" cy="1076898"/>
          </a:xfrm>
          <a:prstGeom prst="rect">
            <a:avLst/>
          </a:prstGeom>
          <a:noFill/>
        </p:spPr>
        <p:txBody>
          <a:bodyPr wrap="square" rtlCol="0">
            <a:spAutoFit/>
          </a:bodyPr>
          <a:lstStyle/>
          <a:p>
            <a:r>
              <a:rPr lang="it-IT" sz="6398" b="1" dirty="0">
                <a:solidFill>
                  <a:srgbClr val="00B0F0"/>
                </a:solidFill>
              </a:rPr>
              <a:t>PRO-FORMA INCOME STATEMENT </a:t>
            </a:r>
          </a:p>
        </p:txBody>
      </p:sp>
      <p:sp>
        <p:nvSpPr>
          <p:cNvPr id="11" name="Slide Number Placeholder 15">
            <a:extLst>
              <a:ext uri="{FF2B5EF4-FFF2-40B4-BE49-F238E27FC236}">
                <a16:creationId xmlns:a16="http://schemas.microsoft.com/office/drawing/2014/main" id="{B18CF4FA-3182-4B80-903E-8027A581C9C5}"/>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29</a:t>
            </a:fld>
            <a:endParaRPr lang="en-US" sz="3599" dirty="0">
              <a:solidFill>
                <a:schemeClr val="bg1"/>
              </a:solidFill>
            </a:endParaRPr>
          </a:p>
        </p:txBody>
      </p:sp>
      <p:pic>
        <p:nvPicPr>
          <p:cNvPr id="5" name="Picture 4">
            <a:extLst>
              <a:ext uri="{FF2B5EF4-FFF2-40B4-BE49-F238E27FC236}">
                <a16:creationId xmlns:a16="http://schemas.microsoft.com/office/drawing/2014/main" id="{7098D51F-02C4-490C-BBF0-F63BA5A5993F}"/>
              </a:ext>
            </a:extLst>
          </p:cNvPr>
          <p:cNvPicPr>
            <a:picLocks noChangeAspect="1"/>
          </p:cNvPicPr>
          <p:nvPr/>
        </p:nvPicPr>
        <p:blipFill>
          <a:blip r:embed="rId5"/>
          <a:stretch>
            <a:fillRect/>
          </a:stretch>
        </p:blipFill>
        <p:spPr>
          <a:xfrm>
            <a:off x="3198812" y="2619374"/>
            <a:ext cx="7583488" cy="8575895"/>
          </a:xfrm>
          <a:prstGeom prst="rect">
            <a:avLst/>
          </a:prstGeom>
        </p:spPr>
      </p:pic>
    </p:spTree>
    <p:extLst>
      <p:ext uri="{BB962C8B-B14F-4D97-AF65-F5344CB8AC3E}">
        <p14:creationId xmlns:p14="http://schemas.microsoft.com/office/powerpoint/2010/main" val="26798353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1"/>
          <p:cNvSpPr>
            <a:spLocks noChangeArrowheads="1"/>
          </p:cNvSpPr>
          <p:nvPr/>
        </p:nvSpPr>
        <p:spPr bwMode="auto">
          <a:xfrm rot="11131217">
            <a:off x="3812052" y="4775130"/>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rgbClr val="00ACED"/>
          </a:solidFill>
          <a:ln>
            <a:noFill/>
          </a:ln>
          <a:effectLst/>
        </p:spPr>
        <p:txBody>
          <a:bodyPr wrap="none" anchor="ctr"/>
          <a:lstStyle/>
          <a:p>
            <a:endParaRPr lang="en-US" dirty="0">
              <a:solidFill>
                <a:schemeClr val="tx2"/>
              </a:solidFill>
            </a:endParaRPr>
          </a:p>
        </p:txBody>
      </p:sp>
      <p:sp>
        <p:nvSpPr>
          <p:cNvPr id="8" name="TextBox 7"/>
          <p:cNvSpPr txBox="1"/>
          <p:nvPr/>
        </p:nvSpPr>
        <p:spPr>
          <a:xfrm>
            <a:off x="2191939" y="1561283"/>
            <a:ext cx="10521171" cy="1169551"/>
          </a:xfrm>
          <a:prstGeom prst="rect">
            <a:avLst/>
          </a:prstGeom>
          <a:noFill/>
        </p:spPr>
        <p:txBody>
          <a:bodyPr wrap="square" rtlCol="0">
            <a:spAutoFit/>
          </a:bodyPr>
          <a:lstStyle/>
          <a:p>
            <a:r>
              <a:rPr lang="en-GB" sz="7000" dirty="0">
                <a:solidFill>
                  <a:srgbClr val="00ACED"/>
                </a:solidFill>
                <a:latin typeface="+mj-lt"/>
                <a:ea typeface="Open Sans Extrabold" panose="020B0906030804020204" pitchFamily="34" charset="0"/>
                <a:cs typeface="Open Sans Extrabold" panose="020B0906030804020204" pitchFamily="34" charset="0"/>
              </a:rPr>
              <a:t>From the CEO</a:t>
            </a:r>
          </a:p>
        </p:txBody>
      </p:sp>
      <p:sp>
        <p:nvSpPr>
          <p:cNvPr id="9" name="TextBox 8"/>
          <p:cNvSpPr txBox="1"/>
          <p:nvPr/>
        </p:nvSpPr>
        <p:spPr>
          <a:xfrm>
            <a:off x="4608600" y="5236784"/>
            <a:ext cx="11478382" cy="5016758"/>
          </a:xfrm>
          <a:prstGeom prst="rect">
            <a:avLst/>
          </a:prstGeom>
          <a:noFill/>
        </p:spPr>
        <p:txBody>
          <a:bodyPr wrap="square" rtlCol="0">
            <a:spAutoFit/>
          </a:bodyPr>
          <a:lstStyle/>
          <a:p>
            <a:r>
              <a:rPr lang="en-GB" sz="3200" dirty="0" err="1">
                <a:solidFill>
                  <a:schemeClr val="bg1">
                    <a:lumMod val="65000"/>
                  </a:schemeClr>
                </a:solidFill>
              </a:rPr>
              <a:t>VeriJet</a:t>
            </a:r>
            <a:r>
              <a:rPr lang="en-GB" sz="3200" dirty="0">
                <a:solidFill>
                  <a:schemeClr val="bg1">
                    <a:lumMod val="65000"/>
                  </a:schemeClr>
                </a:solidFill>
              </a:rPr>
              <a:t> is the culmination of a decades long journey to increase the effective speed door to door, reduce carbon and noise footprint and open private aviation to more people – unlocking the fourth wave of high speed travel. We will introduce disruptive personal mobility to ensure the safety of the family.  During past several months, COVID-19 has significantly increased the demand for our services.</a:t>
            </a:r>
          </a:p>
          <a:p>
            <a:endParaRPr lang="en-GB" sz="3200" dirty="0">
              <a:solidFill>
                <a:schemeClr val="bg1">
                  <a:lumMod val="65000"/>
                </a:schemeClr>
              </a:solidFill>
            </a:endParaRPr>
          </a:p>
          <a:p>
            <a:r>
              <a:rPr lang="en-GB" sz="3200" dirty="0">
                <a:solidFill>
                  <a:schemeClr val="bg1">
                    <a:lumMod val="65000"/>
                  </a:schemeClr>
                </a:solidFill>
              </a:rPr>
              <a:t>Thank you for taking the time today to learn about this journey. </a:t>
            </a:r>
          </a:p>
        </p:txBody>
      </p:sp>
      <p:sp>
        <p:nvSpPr>
          <p:cNvPr id="10" name="Freeform 71"/>
          <p:cNvSpPr>
            <a:spLocks noChangeArrowheads="1"/>
          </p:cNvSpPr>
          <p:nvPr/>
        </p:nvSpPr>
        <p:spPr bwMode="auto">
          <a:xfrm>
            <a:off x="6348408" y="9744260"/>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rgbClr val="00ACED"/>
          </a:solidFill>
          <a:ln>
            <a:noFill/>
          </a:ln>
          <a:effectLst/>
        </p:spPr>
        <p:txBody>
          <a:bodyPr wrap="none" anchor="ctr"/>
          <a:lstStyle/>
          <a:p>
            <a:endParaRPr lang="en-US" dirty="0">
              <a:solidFill>
                <a:schemeClr val="tx2"/>
              </a:solidFill>
            </a:endParaRPr>
          </a:p>
        </p:txBody>
      </p:sp>
      <p:sp>
        <p:nvSpPr>
          <p:cNvPr id="11" name="Subtitle 2"/>
          <p:cNvSpPr txBox="1">
            <a:spLocks/>
          </p:cNvSpPr>
          <p:nvPr/>
        </p:nvSpPr>
        <p:spPr>
          <a:xfrm>
            <a:off x="3939128" y="2622766"/>
            <a:ext cx="3149906" cy="824203"/>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600" dirty="0">
                <a:solidFill>
                  <a:schemeClr val="bg1">
                    <a:lumMod val="65000"/>
                  </a:schemeClr>
                </a:solidFill>
                <a:latin typeface="+mn-lt"/>
                <a:cs typeface="Lato Light"/>
              </a:rPr>
              <a:t>Richard Kane</a:t>
            </a:r>
          </a:p>
        </p:txBody>
      </p:sp>
      <p:cxnSp>
        <p:nvCxnSpPr>
          <p:cNvPr id="29" name="Straight Connector 28"/>
          <p:cNvCxnSpPr/>
          <p:nvPr/>
        </p:nvCxnSpPr>
        <p:spPr>
          <a:xfrm>
            <a:off x="3299101" y="8255316"/>
            <a:ext cx="2714989" cy="5460684"/>
          </a:xfrm>
          <a:prstGeom prst="line">
            <a:avLst/>
          </a:prstGeom>
          <a:ln w="76200">
            <a:solidFill>
              <a:srgbClr val="00ACED"/>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13542" y="0"/>
            <a:ext cx="2714989" cy="5460684"/>
          </a:xfrm>
          <a:prstGeom prst="line">
            <a:avLst/>
          </a:prstGeom>
          <a:ln w="76200">
            <a:solidFill>
              <a:srgbClr val="00ACED"/>
            </a:solidFill>
          </a:ln>
        </p:spPr>
        <p:style>
          <a:lnRef idx="1">
            <a:schemeClr val="accent1"/>
          </a:lnRef>
          <a:fillRef idx="0">
            <a:schemeClr val="accent1"/>
          </a:fillRef>
          <a:effectRef idx="0">
            <a:schemeClr val="accent1"/>
          </a:effectRef>
          <a:fontRef idx="minor">
            <a:schemeClr val="tx1"/>
          </a:fontRef>
        </p:style>
      </p:cxnSp>
      <p:pic>
        <p:nvPicPr>
          <p:cNvPr id="62" name="Picture Placeholder 6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3328" r="33328"/>
          <a:stretch>
            <a:fillRect/>
          </a:stretch>
        </p:blipFill>
        <p:spPr/>
      </p:pic>
      <p:pic>
        <p:nvPicPr>
          <p:cNvPr id="6" name="Picture Placeholder 5" descr="A dog wearing sunglasses and a hat&#10;&#10;Description automatically generated">
            <a:extLst>
              <a:ext uri="{FF2B5EF4-FFF2-40B4-BE49-F238E27FC236}">
                <a16:creationId xmlns:a16="http://schemas.microsoft.com/office/drawing/2014/main" id="{C21DC16E-83A5-44A1-80EE-CF277765DFB6}"/>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661" b="1661"/>
          <a:stretch>
            <a:fillRect/>
          </a:stretch>
        </p:blipFill>
        <p:spPr/>
      </p:pic>
      <p:pic>
        <p:nvPicPr>
          <p:cNvPr id="13" name="Picture 12">
            <a:extLst>
              <a:ext uri="{FF2B5EF4-FFF2-40B4-BE49-F238E27FC236}">
                <a16:creationId xmlns:a16="http://schemas.microsoft.com/office/drawing/2014/main" id="{5FAC2847-0EE1-4D82-A11A-DF418F2F4C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54632" y="11319060"/>
            <a:ext cx="6052279" cy="2223364"/>
          </a:xfrm>
          <a:prstGeom prst="rect">
            <a:avLst/>
          </a:prstGeom>
        </p:spPr>
      </p:pic>
      <p:sp>
        <p:nvSpPr>
          <p:cNvPr id="14" name="Slide Number Placeholder 15">
            <a:extLst>
              <a:ext uri="{FF2B5EF4-FFF2-40B4-BE49-F238E27FC236}">
                <a16:creationId xmlns:a16="http://schemas.microsoft.com/office/drawing/2014/main" id="{AE4F8020-A4E8-451B-8A39-D8FD444A90A4}"/>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3</a:t>
            </a:fld>
            <a:endParaRPr lang="en-US" sz="3599" dirty="0">
              <a:solidFill>
                <a:schemeClr val="bg1"/>
              </a:solidFill>
            </a:endParaRPr>
          </a:p>
        </p:txBody>
      </p:sp>
    </p:spTree>
    <p:extLst>
      <p:ext uri="{BB962C8B-B14F-4D97-AF65-F5344CB8AC3E}">
        <p14:creationId xmlns:p14="http://schemas.microsoft.com/office/powerpoint/2010/main" val="19761317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Text Placeholder 3"/>
          <p:cNvSpPr txBox="1">
            <a:spLocks/>
          </p:cNvSpPr>
          <p:nvPr/>
        </p:nvSpPr>
        <p:spPr>
          <a:xfrm>
            <a:off x="2288386" y="2581090"/>
            <a:ext cx="19797287" cy="1303760"/>
          </a:xfrm>
          <a:prstGeom prst="rect">
            <a:avLst/>
          </a:prstGeom>
        </p:spPr>
        <p:txBody>
          <a:bodyPr anchor="ctr">
            <a:no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50000"/>
              </a:lnSpc>
              <a:buNone/>
            </a:pPr>
            <a:endParaRPr lang="en-US" sz="2000" b="1" dirty="0">
              <a:solidFill>
                <a:schemeClr val="bg1">
                  <a:lumMod val="50000"/>
                </a:schemeClr>
              </a:solidFill>
            </a:endParaRPr>
          </a:p>
          <a:p>
            <a:pPr marL="0" indent="0">
              <a:lnSpc>
                <a:spcPct val="150000"/>
              </a:lnSpc>
              <a:buNone/>
            </a:pPr>
            <a:r>
              <a:rPr lang="en-US" sz="2000" b="1" dirty="0">
                <a:solidFill>
                  <a:schemeClr val="bg1">
                    <a:lumMod val="50000"/>
                  </a:schemeClr>
                </a:solidFill>
              </a:rPr>
              <a:t> </a:t>
            </a:r>
          </a:p>
        </p:txBody>
      </p:sp>
      <p:sp>
        <p:nvSpPr>
          <p:cNvPr id="205" name="Rounded Rectangle 204"/>
          <p:cNvSpPr/>
          <p:nvPr/>
        </p:nvSpPr>
        <p:spPr>
          <a:xfrm>
            <a:off x="1808380" y="5258274"/>
            <a:ext cx="9906821" cy="6312088"/>
          </a:xfrm>
          <a:prstGeom prst="roundRect">
            <a:avLst>
              <a:gd name="adj" fmla="val 1547"/>
            </a:avLst>
          </a:prstGeom>
          <a:solidFill>
            <a:schemeClr val="bg1"/>
          </a:solidFill>
          <a:ln>
            <a:noFill/>
          </a:ln>
          <a:effectLst>
            <a:outerShdw blurRad="5588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2" name="TextBox 221"/>
          <p:cNvSpPr txBox="1"/>
          <p:nvPr/>
        </p:nvSpPr>
        <p:spPr>
          <a:xfrm>
            <a:off x="4551101" y="5378957"/>
            <a:ext cx="4421380" cy="676895"/>
          </a:xfrm>
          <a:prstGeom prst="rect">
            <a:avLst/>
          </a:prstGeom>
          <a:noFill/>
        </p:spPr>
        <p:txBody>
          <a:bodyPr wrap="square" lIns="182796" tIns="91398" rIns="182796" bIns="91398" rtlCol="0">
            <a:spAutoFit/>
          </a:bodyPr>
          <a:lstStyle/>
          <a:p>
            <a:pPr algn="ctr"/>
            <a:r>
              <a:rPr lang="en-US" sz="3199" b="1" u="sng" dirty="0">
                <a:solidFill>
                  <a:srgbClr val="00ACED"/>
                </a:solidFill>
                <a:cs typeface="Lato Regular"/>
              </a:rPr>
              <a:t>Annual Revenue</a:t>
            </a:r>
          </a:p>
        </p:txBody>
      </p:sp>
      <p:sp>
        <p:nvSpPr>
          <p:cNvPr id="12" name="Rounded Rectangle 11"/>
          <p:cNvSpPr/>
          <p:nvPr/>
        </p:nvSpPr>
        <p:spPr>
          <a:xfrm>
            <a:off x="12783237" y="5252492"/>
            <a:ext cx="9906821" cy="6312088"/>
          </a:xfrm>
          <a:prstGeom prst="roundRect">
            <a:avLst>
              <a:gd name="adj" fmla="val 1547"/>
            </a:avLst>
          </a:prstGeom>
          <a:solidFill>
            <a:schemeClr val="bg1"/>
          </a:solidFill>
          <a:ln>
            <a:noFill/>
          </a:ln>
          <a:effectLst>
            <a:outerShdw blurRad="5588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14258929" y="5378957"/>
            <a:ext cx="6955434" cy="676895"/>
          </a:xfrm>
          <a:prstGeom prst="rect">
            <a:avLst/>
          </a:prstGeom>
          <a:noFill/>
        </p:spPr>
        <p:txBody>
          <a:bodyPr wrap="square" lIns="182796" tIns="91398" rIns="182796" bIns="91398" rtlCol="0">
            <a:spAutoFit/>
          </a:bodyPr>
          <a:lstStyle/>
          <a:p>
            <a:pPr algn="ctr"/>
            <a:r>
              <a:rPr lang="en-US" sz="3199" b="1" u="sng" dirty="0">
                <a:solidFill>
                  <a:srgbClr val="00ACED"/>
                </a:solidFill>
                <a:cs typeface="Lato Regular"/>
              </a:rPr>
              <a:t>Annual EBITDA &amp; EBITDA Margin</a:t>
            </a:r>
          </a:p>
        </p:txBody>
      </p:sp>
      <p:sp>
        <p:nvSpPr>
          <p:cNvPr id="2" name="Rectangle 1">
            <a:extLst>
              <a:ext uri="{FF2B5EF4-FFF2-40B4-BE49-F238E27FC236}">
                <a16:creationId xmlns:a16="http://schemas.microsoft.com/office/drawing/2014/main" id="{3B7B9798-C6E1-4D67-87A5-AF8A250336E3}"/>
              </a:ext>
            </a:extLst>
          </p:cNvPr>
          <p:cNvSpPr/>
          <p:nvPr/>
        </p:nvSpPr>
        <p:spPr>
          <a:xfrm>
            <a:off x="1808380" y="2135157"/>
            <a:ext cx="20881678" cy="2400657"/>
          </a:xfrm>
          <a:prstGeom prst="rect">
            <a:avLst/>
          </a:prstGeom>
        </p:spPr>
        <p:txBody>
          <a:bodyPr wrap="square">
            <a:spAutoFit/>
          </a:bodyPr>
          <a:lstStyle/>
          <a:p>
            <a:pPr>
              <a:defRPr/>
            </a:pPr>
            <a:r>
              <a:rPr lang="en-US" sz="3400" dirty="0">
                <a:solidFill>
                  <a:schemeClr val="bg1">
                    <a:lumMod val="50000"/>
                  </a:schemeClr>
                </a:solidFill>
              </a:rPr>
              <a:t>Fleet growth gives rise to </a:t>
            </a:r>
            <a:r>
              <a:rPr lang="en-US" sz="3400" u="sng" dirty="0">
                <a:solidFill>
                  <a:schemeClr val="bg1">
                    <a:lumMod val="50000"/>
                  </a:schemeClr>
                </a:solidFill>
              </a:rPr>
              <a:t>two</a:t>
            </a:r>
            <a:r>
              <a:rPr lang="en-US" sz="3400" dirty="0">
                <a:solidFill>
                  <a:schemeClr val="bg1">
                    <a:lumMod val="50000"/>
                  </a:schemeClr>
                </a:solidFill>
              </a:rPr>
              <a:t> separate scalability features:</a:t>
            </a:r>
          </a:p>
          <a:p>
            <a:pPr>
              <a:defRPr/>
            </a:pPr>
            <a:endParaRPr lang="en-US" sz="1400" dirty="0">
              <a:solidFill>
                <a:schemeClr val="bg1">
                  <a:lumMod val="50000"/>
                </a:schemeClr>
              </a:solidFill>
            </a:endParaRPr>
          </a:p>
          <a:p>
            <a:pPr marL="1428393" lvl="1" indent="-514221">
              <a:buFont typeface="Wingdings" panose="05000000000000000000" pitchFamily="2" charset="2"/>
              <a:buChar char="§"/>
              <a:defRPr/>
            </a:pPr>
            <a:r>
              <a:rPr lang="en-US" sz="3400" dirty="0">
                <a:solidFill>
                  <a:schemeClr val="bg1">
                    <a:lumMod val="50000"/>
                  </a:schemeClr>
                </a:solidFill>
              </a:rPr>
              <a:t>Revenue growth covers fixed costs more efficiently, and</a:t>
            </a:r>
          </a:p>
          <a:p>
            <a:pPr marL="1428393" lvl="1" indent="-514221">
              <a:buFont typeface="Wingdings" panose="05000000000000000000" pitchFamily="2" charset="2"/>
              <a:buChar char="§"/>
              <a:defRPr/>
            </a:pPr>
            <a:r>
              <a:rPr lang="en-US" sz="3400" dirty="0">
                <a:solidFill>
                  <a:schemeClr val="bg1">
                    <a:lumMod val="50000"/>
                  </a:schemeClr>
                </a:solidFill>
              </a:rPr>
              <a:t>Greater density to the network results in higher aircraft utilization with fewer empty “legs” resulting in higher EBITDA margins</a:t>
            </a:r>
          </a:p>
        </p:txBody>
      </p:sp>
      <p:pic>
        <p:nvPicPr>
          <p:cNvPr id="3" name="Picture 2">
            <a:extLst>
              <a:ext uri="{FF2B5EF4-FFF2-40B4-BE49-F238E27FC236}">
                <a16:creationId xmlns:a16="http://schemas.microsoft.com/office/drawing/2014/main" id="{CC91BB3B-3CDB-4CC8-8042-D604A3532247}"/>
              </a:ext>
            </a:extLst>
          </p:cNvPr>
          <p:cNvPicPr>
            <a:picLocks noChangeAspect="1"/>
          </p:cNvPicPr>
          <p:nvPr/>
        </p:nvPicPr>
        <p:blipFill>
          <a:blip r:embed="rId3"/>
          <a:stretch>
            <a:fillRect/>
          </a:stretch>
        </p:blipFill>
        <p:spPr>
          <a:xfrm>
            <a:off x="3803903" y="6083201"/>
            <a:ext cx="5873497" cy="5362694"/>
          </a:xfrm>
          <a:prstGeom prst="rect">
            <a:avLst/>
          </a:prstGeom>
        </p:spPr>
      </p:pic>
      <p:grpSp>
        <p:nvGrpSpPr>
          <p:cNvPr id="17" name="Group 16">
            <a:extLst>
              <a:ext uri="{FF2B5EF4-FFF2-40B4-BE49-F238E27FC236}">
                <a16:creationId xmlns:a16="http://schemas.microsoft.com/office/drawing/2014/main" id="{FB238C24-4E2D-4BAB-8471-5F295775D541}"/>
              </a:ext>
            </a:extLst>
          </p:cNvPr>
          <p:cNvGrpSpPr/>
          <p:nvPr/>
        </p:nvGrpSpPr>
        <p:grpSpPr>
          <a:xfrm>
            <a:off x="0" y="10372288"/>
            <a:ext cx="24381243" cy="3343712"/>
            <a:chOff x="0" y="10372288"/>
            <a:chExt cx="24381243" cy="3343712"/>
          </a:xfrm>
        </p:grpSpPr>
        <p:pic>
          <p:nvPicPr>
            <p:cNvPr id="18" name="Picture 17">
              <a:extLst>
                <a:ext uri="{FF2B5EF4-FFF2-40B4-BE49-F238E27FC236}">
                  <a16:creationId xmlns:a16="http://schemas.microsoft.com/office/drawing/2014/main" id="{D356E013-7EBB-4913-A331-5480A9F213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19" name="Picture 18">
              <a:extLst>
                <a:ext uri="{FF2B5EF4-FFF2-40B4-BE49-F238E27FC236}">
                  <a16:creationId xmlns:a16="http://schemas.microsoft.com/office/drawing/2014/main" id="{3FB55E37-776F-40B8-B964-DBB84FEF52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
        <p:nvSpPr>
          <p:cNvPr id="16" name="TextBox 15">
            <a:extLst>
              <a:ext uri="{FF2B5EF4-FFF2-40B4-BE49-F238E27FC236}">
                <a16:creationId xmlns:a16="http://schemas.microsoft.com/office/drawing/2014/main" id="{49D79733-D978-494A-A70E-914DFC9008C4}"/>
              </a:ext>
            </a:extLst>
          </p:cNvPr>
          <p:cNvSpPr txBox="1"/>
          <p:nvPr/>
        </p:nvSpPr>
        <p:spPr>
          <a:xfrm>
            <a:off x="2240541" y="491686"/>
            <a:ext cx="20019384" cy="1076898"/>
          </a:xfrm>
          <a:prstGeom prst="rect">
            <a:avLst/>
          </a:prstGeom>
          <a:noFill/>
        </p:spPr>
        <p:txBody>
          <a:bodyPr wrap="square" rtlCol="0">
            <a:spAutoFit/>
          </a:bodyPr>
          <a:lstStyle/>
          <a:p>
            <a:r>
              <a:rPr lang="it-IT" sz="6398" b="1" dirty="0">
                <a:solidFill>
                  <a:srgbClr val="00B0F0"/>
                </a:solidFill>
              </a:rPr>
              <a:t>SCALABLE OPERATING MODEL  </a:t>
            </a:r>
          </a:p>
        </p:txBody>
      </p:sp>
      <p:sp>
        <p:nvSpPr>
          <p:cNvPr id="20" name="Slide Number Placeholder 15">
            <a:extLst>
              <a:ext uri="{FF2B5EF4-FFF2-40B4-BE49-F238E27FC236}">
                <a16:creationId xmlns:a16="http://schemas.microsoft.com/office/drawing/2014/main" id="{87C009BC-B6BC-4738-B870-D4DB7DB386BA}"/>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30</a:t>
            </a:fld>
            <a:endParaRPr lang="en-US" sz="3599" dirty="0">
              <a:solidFill>
                <a:schemeClr val="bg1"/>
              </a:solidFill>
            </a:endParaRPr>
          </a:p>
        </p:txBody>
      </p:sp>
      <p:graphicFrame>
        <p:nvGraphicFramePr>
          <p:cNvPr id="7" name="Chart 6">
            <a:extLst>
              <a:ext uri="{FF2B5EF4-FFF2-40B4-BE49-F238E27FC236}">
                <a16:creationId xmlns:a16="http://schemas.microsoft.com/office/drawing/2014/main" id="{124B59AE-9D57-42A8-97BA-0690ECF3AD75}"/>
              </a:ext>
            </a:extLst>
          </p:cNvPr>
          <p:cNvGraphicFramePr/>
          <p:nvPr/>
        </p:nvGraphicFramePr>
        <p:xfrm>
          <a:off x="14503400" y="6083199"/>
          <a:ext cx="6955434" cy="5362695"/>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428532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Rounded Rectangle 204"/>
          <p:cNvSpPr/>
          <p:nvPr/>
        </p:nvSpPr>
        <p:spPr>
          <a:xfrm>
            <a:off x="1863969" y="2168486"/>
            <a:ext cx="21470816" cy="9466980"/>
          </a:xfrm>
          <a:prstGeom prst="roundRect">
            <a:avLst>
              <a:gd name="adj" fmla="val 1547"/>
            </a:avLst>
          </a:prstGeom>
          <a:solidFill>
            <a:schemeClr val="bg1"/>
          </a:solidFill>
          <a:ln>
            <a:noFill/>
          </a:ln>
          <a:effectLst>
            <a:outerShdw blurRad="5588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15"/>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31</a:t>
            </a:fld>
            <a:endParaRPr lang="en-US" sz="3600" dirty="0">
              <a:solidFill>
                <a:schemeClr val="bg1"/>
              </a:solidFill>
            </a:endParaRPr>
          </a:p>
        </p:txBody>
      </p:sp>
      <p:sp>
        <p:nvSpPr>
          <p:cNvPr id="13" name="Rectangle 12">
            <a:extLst>
              <a:ext uri="{FF2B5EF4-FFF2-40B4-BE49-F238E27FC236}">
                <a16:creationId xmlns:a16="http://schemas.microsoft.com/office/drawing/2014/main" id="{AD596395-7A5E-4710-97F7-A7DC6DCFEE92}"/>
              </a:ext>
            </a:extLst>
          </p:cNvPr>
          <p:cNvSpPr/>
          <p:nvPr/>
        </p:nvSpPr>
        <p:spPr>
          <a:xfrm>
            <a:off x="2340864" y="2406643"/>
            <a:ext cx="20644642" cy="8990666"/>
          </a:xfrm>
          <a:prstGeom prst="rect">
            <a:avLst/>
          </a:prstGeom>
        </p:spPr>
        <p:txBody>
          <a:bodyPr wrap="square">
            <a:spAutoFit/>
          </a:bodyPr>
          <a:lstStyle/>
          <a:p>
            <a:pPr marL="411480" indent="-411480">
              <a:lnSpc>
                <a:spcPct val="90000"/>
              </a:lnSpc>
              <a:spcBef>
                <a:spcPts val="900"/>
              </a:spcBef>
              <a:spcAft>
                <a:spcPts val="1080"/>
              </a:spcAft>
              <a:buFontTx/>
              <a:buAutoNum type="arabicPeriod"/>
              <a:tabLst>
                <a:tab pos="822960" algn="l"/>
              </a:tabLst>
              <a:defRPr/>
            </a:pPr>
            <a:r>
              <a:rPr lang="en-US" sz="2800" b="1" dirty="0">
                <a:solidFill>
                  <a:schemeClr val="bg1">
                    <a:lumMod val="50000"/>
                  </a:schemeClr>
                </a:solidFill>
              </a:rPr>
              <a:t>Issue/Issuer:</a:t>
            </a:r>
            <a:r>
              <a:rPr lang="en-US" sz="2800" dirty="0">
                <a:solidFill>
                  <a:schemeClr val="bg1">
                    <a:lumMod val="50000"/>
                  </a:schemeClr>
                </a:solidFill>
              </a:rPr>
              <a:t>			Series A Units of Verijet Holding Company, LLC</a:t>
            </a:r>
          </a:p>
          <a:p>
            <a:pPr marL="411480" indent="-411480">
              <a:lnSpc>
                <a:spcPct val="90000"/>
              </a:lnSpc>
              <a:spcBef>
                <a:spcPts val="1200"/>
              </a:spcBef>
              <a:spcAft>
                <a:spcPts val="1080"/>
              </a:spcAft>
              <a:buFontTx/>
              <a:buAutoNum type="arabicPeriod"/>
              <a:tabLst>
                <a:tab pos="822960" algn="l"/>
              </a:tabLst>
              <a:defRPr/>
            </a:pPr>
            <a:r>
              <a:rPr lang="en-US" sz="2800" b="1" dirty="0">
                <a:solidFill>
                  <a:schemeClr val="bg1">
                    <a:lumMod val="50000"/>
                  </a:schemeClr>
                </a:solidFill>
              </a:rPr>
              <a:t>Amount:</a:t>
            </a:r>
            <a:r>
              <a:rPr lang="en-US" sz="2800" dirty="0">
                <a:solidFill>
                  <a:schemeClr val="bg1">
                    <a:lumMod val="50000"/>
                  </a:schemeClr>
                </a:solidFill>
              </a:rPr>
              <a:t>				Up to $12.5M in the aggregate; with a $0.5M minimum investment</a:t>
            </a:r>
          </a:p>
          <a:p>
            <a:pPr marL="411480" indent="-411480">
              <a:lnSpc>
                <a:spcPct val="90000"/>
              </a:lnSpc>
              <a:spcBef>
                <a:spcPts val="1200"/>
              </a:spcBef>
              <a:spcAft>
                <a:spcPts val="1800"/>
              </a:spcAft>
              <a:buFontTx/>
              <a:buAutoNum type="arabicPeriod"/>
              <a:tabLst>
                <a:tab pos="822960" algn="l"/>
              </a:tabLst>
              <a:defRPr/>
            </a:pPr>
            <a:r>
              <a:rPr lang="en-US" sz="2800" b="1" dirty="0">
                <a:solidFill>
                  <a:schemeClr val="bg1">
                    <a:lumMod val="50000"/>
                  </a:schemeClr>
                </a:solidFill>
              </a:rPr>
              <a:t>Pre-Money Value:   </a:t>
            </a:r>
            <a:r>
              <a:rPr lang="en-US" sz="2800" dirty="0">
                <a:solidFill>
                  <a:schemeClr val="bg1">
                    <a:lumMod val="50000"/>
                  </a:schemeClr>
                </a:solidFill>
              </a:rPr>
              <a:t>$20M; post-money at $32.5M</a:t>
            </a:r>
          </a:p>
          <a:p>
            <a:pPr marL="411480" indent="-411480">
              <a:lnSpc>
                <a:spcPts val="1700"/>
              </a:lnSpc>
              <a:spcBef>
                <a:spcPts val="1200"/>
              </a:spcBef>
              <a:spcAft>
                <a:spcPts val="1080"/>
              </a:spcAft>
              <a:buFontTx/>
              <a:buAutoNum type="arabicPeriod"/>
              <a:tabLst>
                <a:tab pos="822960" algn="l"/>
              </a:tabLst>
              <a:defRPr/>
            </a:pPr>
            <a:r>
              <a:rPr lang="en-US" sz="2800" b="1" dirty="0">
                <a:solidFill>
                  <a:schemeClr val="bg1">
                    <a:lumMod val="50000"/>
                  </a:schemeClr>
                </a:solidFill>
              </a:rPr>
              <a:t>Use of Proceeds</a:t>
            </a:r>
            <a:r>
              <a:rPr lang="en-US" sz="2800" dirty="0">
                <a:solidFill>
                  <a:schemeClr val="bg1">
                    <a:lumMod val="50000"/>
                  </a:schemeClr>
                </a:solidFill>
              </a:rPr>
              <a:t>:	    The net proceeds from this offering shall be combined with debt financing and used to acquire</a:t>
            </a:r>
          </a:p>
          <a:p>
            <a:pPr>
              <a:lnSpc>
                <a:spcPct val="90000"/>
              </a:lnSpc>
              <a:spcBef>
                <a:spcPts val="900"/>
              </a:spcBef>
              <a:spcAft>
                <a:spcPts val="1080"/>
              </a:spcAft>
              <a:tabLst>
                <a:tab pos="822960" algn="l"/>
              </a:tabLst>
              <a:defRPr/>
            </a:pPr>
            <a:r>
              <a:rPr lang="en-US" sz="2800" dirty="0">
                <a:solidFill>
                  <a:schemeClr val="bg1">
                    <a:lumMod val="50000"/>
                  </a:schemeClr>
                </a:solidFill>
              </a:rPr>
              <a:t>                                  up to 6 Cirrus Vision jets and to fund pre-operating expenses and provide working capital </a:t>
            </a:r>
          </a:p>
          <a:p>
            <a:pPr>
              <a:lnSpc>
                <a:spcPct val="90000"/>
              </a:lnSpc>
              <a:spcBef>
                <a:spcPts val="1200"/>
              </a:spcBef>
              <a:spcAft>
                <a:spcPts val="2400"/>
              </a:spcAft>
              <a:tabLst>
                <a:tab pos="822960" algn="l"/>
              </a:tabLst>
              <a:defRPr/>
            </a:pPr>
            <a:r>
              <a:rPr lang="en-US" sz="2800" b="1" dirty="0">
                <a:solidFill>
                  <a:schemeClr val="bg1">
                    <a:lumMod val="50000"/>
                  </a:schemeClr>
                </a:solidFill>
              </a:rPr>
              <a:t>5. Preferences:</a:t>
            </a:r>
            <a:r>
              <a:rPr lang="en-US" sz="2800" dirty="0">
                <a:solidFill>
                  <a:schemeClr val="bg1">
                    <a:lumMod val="50000"/>
                  </a:schemeClr>
                </a:solidFill>
              </a:rPr>
              <a:t>			Series A Units shall have preference over Common Units in liquidation or winding up of the Company</a:t>
            </a:r>
          </a:p>
          <a:p>
            <a:pPr>
              <a:lnSpc>
                <a:spcPts val="1700"/>
              </a:lnSpc>
              <a:spcBef>
                <a:spcPts val="900"/>
              </a:spcBef>
              <a:spcAft>
                <a:spcPts val="1080"/>
              </a:spcAft>
              <a:tabLst>
                <a:tab pos="822960" algn="l"/>
              </a:tabLst>
              <a:defRPr/>
            </a:pPr>
            <a:r>
              <a:rPr lang="en-US" sz="2800" b="1" dirty="0">
                <a:solidFill>
                  <a:schemeClr val="bg1">
                    <a:lumMod val="50000"/>
                  </a:schemeClr>
                </a:solidFill>
              </a:rPr>
              <a:t>6. Voting:</a:t>
            </a:r>
            <a:r>
              <a:rPr lang="en-US" sz="2800" dirty="0">
                <a:solidFill>
                  <a:schemeClr val="bg1">
                    <a:lumMod val="50000"/>
                  </a:schemeClr>
                </a:solidFill>
              </a:rPr>
              <a:t>				    Series A shall vote with Common Units on an “as converted” basis on all major shareholder decisions</a:t>
            </a:r>
          </a:p>
          <a:p>
            <a:pPr>
              <a:lnSpc>
                <a:spcPct val="90000"/>
              </a:lnSpc>
              <a:spcBef>
                <a:spcPts val="900"/>
              </a:spcBef>
              <a:spcAft>
                <a:spcPts val="1080"/>
              </a:spcAft>
              <a:tabLst>
                <a:tab pos="822960" algn="l"/>
              </a:tabLst>
              <a:defRPr/>
            </a:pPr>
            <a:r>
              <a:rPr lang="en-US" sz="2800" dirty="0">
                <a:solidFill>
                  <a:schemeClr val="bg1">
                    <a:lumMod val="50000"/>
                  </a:schemeClr>
                </a:solidFill>
              </a:rPr>
              <a:t>                                  except on issues where the Series A Unitholders would be adversely affected</a:t>
            </a:r>
          </a:p>
          <a:p>
            <a:pPr>
              <a:lnSpc>
                <a:spcPct val="90000"/>
              </a:lnSpc>
              <a:spcBef>
                <a:spcPts val="1200"/>
              </a:spcBef>
              <a:spcAft>
                <a:spcPts val="2400"/>
              </a:spcAft>
              <a:tabLst>
                <a:tab pos="822960" algn="l"/>
              </a:tabLst>
              <a:defRPr/>
            </a:pPr>
            <a:r>
              <a:rPr lang="en-US" sz="2800" b="1" dirty="0">
                <a:solidFill>
                  <a:schemeClr val="bg1">
                    <a:lumMod val="50000"/>
                  </a:schemeClr>
                </a:solidFill>
              </a:rPr>
              <a:t>7. Conversion:</a:t>
            </a:r>
            <a:r>
              <a:rPr lang="en-US" sz="2800" dirty="0">
                <a:solidFill>
                  <a:schemeClr val="bg1">
                    <a:lumMod val="50000"/>
                  </a:schemeClr>
                </a:solidFill>
              </a:rPr>
              <a:t>			Series A Units shall be convertible into Common Units on a 1-for-1 basis, at any time, at holders’	option</a:t>
            </a:r>
          </a:p>
          <a:p>
            <a:pPr>
              <a:lnSpc>
                <a:spcPts val="1700"/>
              </a:lnSpc>
              <a:spcBef>
                <a:spcPts val="1200"/>
              </a:spcBef>
              <a:spcAft>
                <a:spcPts val="1200"/>
              </a:spcAft>
              <a:tabLst>
                <a:tab pos="822960" algn="l"/>
              </a:tabLst>
              <a:defRPr/>
            </a:pPr>
            <a:r>
              <a:rPr lang="en-US" sz="2800" b="1" dirty="0">
                <a:solidFill>
                  <a:schemeClr val="bg1">
                    <a:lumMod val="50000"/>
                  </a:schemeClr>
                </a:solidFill>
              </a:rPr>
              <a:t>8. Tax Benefits:</a:t>
            </a:r>
            <a:r>
              <a:rPr lang="en-US" sz="2800" dirty="0">
                <a:solidFill>
                  <a:schemeClr val="bg1">
                    <a:lumMod val="50000"/>
                  </a:schemeClr>
                </a:solidFill>
              </a:rPr>
              <a:t>		    As LLC members, Series A Unitholders may avail themselves of available tax depreciation on aircraft</a:t>
            </a:r>
          </a:p>
          <a:p>
            <a:pPr>
              <a:lnSpc>
                <a:spcPts val="1700"/>
              </a:lnSpc>
              <a:spcBef>
                <a:spcPts val="900"/>
              </a:spcBef>
              <a:spcAft>
                <a:spcPts val="2400"/>
              </a:spcAft>
              <a:tabLst>
                <a:tab pos="822960" algn="l"/>
              </a:tabLst>
              <a:defRPr/>
            </a:pPr>
            <a:r>
              <a:rPr lang="en-US" sz="2800" dirty="0">
                <a:solidFill>
                  <a:schemeClr val="bg1">
                    <a:lumMod val="50000"/>
                  </a:schemeClr>
                </a:solidFill>
              </a:rPr>
              <a:t>                                  purchased from the Series A Financing. Subject to independent tax advice</a:t>
            </a:r>
          </a:p>
          <a:p>
            <a:pPr>
              <a:lnSpc>
                <a:spcPts val="1700"/>
              </a:lnSpc>
              <a:spcBef>
                <a:spcPts val="1200"/>
              </a:spcBef>
              <a:spcAft>
                <a:spcPts val="1200"/>
              </a:spcAft>
              <a:tabLst>
                <a:tab pos="822960" algn="l"/>
              </a:tabLst>
              <a:defRPr/>
            </a:pPr>
            <a:r>
              <a:rPr lang="en-US" sz="2800" b="1" dirty="0">
                <a:solidFill>
                  <a:schemeClr val="bg1">
                    <a:lumMod val="50000"/>
                  </a:schemeClr>
                </a:solidFill>
              </a:rPr>
              <a:t>9. Other Rights:</a:t>
            </a:r>
            <a:r>
              <a:rPr lang="en-US" sz="2800" dirty="0">
                <a:solidFill>
                  <a:schemeClr val="bg1">
                    <a:lumMod val="50000"/>
                  </a:schemeClr>
                </a:solidFill>
              </a:rPr>
              <a:t>		    Series A Units shall receive the benefit of other rights including certain preemptive rights, registration</a:t>
            </a:r>
          </a:p>
          <a:p>
            <a:pPr>
              <a:lnSpc>
                <a:spcPts val="1700"/>
              </a:lnSpc>
              <a:spcBef>
                <a:spcPts val="900"/>
              </a:spcBef>
              <a:spcAft>
                <a:spcPts val="1200"/>
              </a:spcAft>
              <a:tabLst>
                <a:tab pos="822960" algn="l"/>
              </a:tabLst>
              <a:defRPr/>
            </a:pPr>
            <a:r>
              <a:rPr lang="en-US" sz="2800" dirty="0">
                <a:solidFill>
                  <a:schemeClr val="bg1">
                    <a:lumMod val="50000"/>
                  </a:schemeClr>
                </a:solidFill>
              </a:rPr>
              <a:t>                                  rights and drag-along rights with respect to certain consolidations</a:t>
            </a:r>
          </a:p>
          <a:p>
            <a:pPr algn="ctr">
              <a:lnSpc>
                <a:spcPct val="90000"/>
              </a:lnSpc>
              <a:spcBef>
                <a:spcPts val="900"/>
              </a:spcBef>
              <a:defRPr/>
            </a:pPr>
            <a:endParaRPr lang="en-US" sz="1600" i="1" dirty="0">
              <a:solidFill>
                <a:schemeClr val="bg1">
                  <a:lumMod val="50000"/>
                </a:schemeClr>
              </a:solidFill>
            </a:endParaRPr>
          </a:p>
          <a:p>
            <a:pPr algn="ctr">
              <a:lnSpc>
                <a:spcPct val="90000"/>
              </a:lnSpc>
              <a:spcBef>
                <a:spcPts val="900"/>
              </a:spcBef>
              <a:defRPr/>
            </a:pPr>
            <a:r>
              <a:rPr lang="en-US" sz="1600" i="1" dirty="0">
                <a:solidFill>
                  <a:schemeClr val="bg1">
                    <a:lumMod val="50000"/>
                  </a:schemeClr>
                </a:solidFill>
              </a:rPr>
              <a:t>This summary is subject, in all respects, to the Company’s March 1, 2020 Class A Unit Financing Letter of Intent, as amended.  Please refer to the Letter of Intent, as amended, for additional information</a:t>
            </a:r>
            <a:r>
              <a:rPr lang="en-US" sz="2400" i="1" dirty="0">
                <a:solidFill>
                  <a:schemeClr val="bg1">
                    <a:lumMod val="50000"/>
                  </a:schemeClr>
                </a:solidFill>
              </a:rPr>
              <a:t>.</a:t>
            </a:r>
          </a:p>
        </p:txBody>
      </p:sp>
      <p:sp>
        <p:nvSpPr>
          <p:cNvPr id="8" name="TextBox 7">
            <a:extLst>
              <a:ext uri="{FF2B5EF4-FFF2-40B4-BE49-F238E27FC236}">
                <a16:creationId xmlns:a16="http://schemas.microsoft.com/office/drawing/2014/main" id="{FCFCEE07-D0F8-49AB-843A-3BE9950E9D30}"/>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Summary of Proposed Terms for Series A Financing </a:t>
            </a:r>
          </a:p>
        </p:txBody>
      </p:sp>
      <p:grpSp>
        <p:nvGrpSpPr>
          <p:cNvPr id="9" name="Group 8">
            <a:extLst>
              <a:ext uri="{FF2B5EF4-FFF2-40B4-BE49-F238E27FC236}">
                <a16:creationId xmlns:a16="http://schemas.microsoft.com/office/drawing/2014/main" id="{B9D865C0-4E3B-4663-988A-618E99711DD2}"/>
              </a:ext>
            </a:extLst>
          </p:cNvPr>
          <p:cNvGrpSpPr/>
          <p:nvPr/>
        </p:nvGrpSpPr>
        <p:grpSpPr>
          <a:xfrm>
            <a:off x="0" y="10372288"/>
            <a:ext cx="24381243" cy="3343712"/>
            <a:chOff x="0" y="10372288"/>
            <a:chExt cx="24381243" cy="3343712"/>
          </a:xfrm>
        </p:grpSpPr>
        <p:pic>
          <p:nvPicPr>
            <p:cNvPr id="12" name="Picture 11">
              <a:extLst>
                <a:ext uri="{FF2B5EF4-FFF2-40B4-BE49-F238E27FC236}">
                  <a16:creationId xmlns:a16="http://schemas.microsoft.com/office/drawing/2014/main" id="{065CA585-4899-4839-97C1-59D18B15F4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14" name="Picture 13">
              <a:extLst>
                <a:ext uri="{FF2B5EF4-FFF2-40B4-BE49-F238E27FC236}">
                  <a16:creationId xmlns:a16="http://schemas.microsoft.com/office/drawing/2014/main" id="{F680F895-FE27-44FB-BA67-3B9822F912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30000939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CA436F75-CF43-4964-9656-FB23E1278011}"/>
              </a:ext>
            </a:extLst>
          </p:cNvPr>
          <p:cNvPicPr>
            <a:picLocks noChangeAspect="1"/>
          </p:cNvPicPr>
          <p:nvPr/>
        </p:nvPicPr>
        <p:blipFill>
          <a:blip r:embed="rId3"/>
          <a:stretch>
            <a:fillRect/>
          </a:stretch>
        </p:blipFill>
        <p:spPr>
          <a:xfrm>
            <a:off x="558285" y="2337252"/>
            <a:ext cx="5119045" cy="3744831"/>
          </a:xfrm>
          <a:prstGeom prst="rect">
            <a:avLst/>
          </a:prstGeom>
        </p:spPr>
      </p:pic>
      <p:sp>
        <p:nvSpPr>
          <p:cNvPr id="14" name="Text Placeholder 3"/>
          <p:cNvSpPr txBox="1">
            <a:spLocks/>
          </p:cNvSpPr>
          <p:nvPr/>
        </p:nvSpPr>
        <p:spPr>
          <a:xfrm>
            <a:off x="10037214" y="6271525"/>
            <a:ext cx="4114800" cy="3128549"/>
          </a:xfrm>
          <a:prstGeom prst="rect">
            <a:avLst/>
          </a:prstGeom>
        </p:spPr>
        <p:txBody>
          <a:bodyPr>
            <a:no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0B0F0"/>
                </a:solidFill>
                <a:effectLst/>
                <a:uLnTx/>
                <a:uFillTx/>
                <a:latin typeface="Raleway Medium"/>
                <a:ea typeface="+mn-ea"/>
                <a:cs typeface="+mn-cs"/>
              </a:rPr>
              <a:t>Erik Lindbergh</a:t>
            </a:r>
            <a:endParaRPr kumimoji="0" lang="en-GB" sz="2400" b="0" i="0" u="none" strike="noStrike" kern="1200" cap="none" spc="0" normalizeH="0" baseline="0" noProof="0" dirty="0">
              <a:ln>
                <a:noFill/>
              </a:ln>
              <a:solidFill>
                <a:srgbClr val="00B0F0"/>
              </a:solidFill>
              <a:effectLst/>
              <a:uLnTx/>
              <a:uFillTx/>
              <a:latin typeface="Raleway Medium"/>
              <a:ea typeface="+mn-ea"/>
              <a:cs typeface="+mn-cs"/>
            </a:endParaRP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VerdeGo Aero, </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Lindbergh Foundation</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 XPrize</a:t>
            </a:r>
            <a:r>
              <a:rPr kumimoji="0" lang="en-GB" sz="2200" b="1" i="0" u="none" strike="noStrike" kern="1200" cap="none" spc="0" normalizeH="0" baseline="0" noProof="0" dirty="0">
                <a:ln>
                  <a:noFill/>
                </a:ln>
                <a:solidFill>
                  <a:srgbClr val="00B0F0"/>
                </a:solidFill>
                <a:effectLst/>
                <a:uLnTx/>
                <a:uFillTx/>
                <a:latin typeface="Raleway Medium"/>
                <a:ea typeface="+mn-ea"/>
                <a:cs typeface="+mn-cs"/>
              </a:rPr>
              <a:t> </a:t>
            </a:r>
          </a:p>
          <a:p>
            <a:pPr marL="457086" marR="0" lvl="0" indent="-457086" algn="l" defTabSz="1828343" rtl="0" eaLnBrk="1" fontAlgn="auto" latinLnBrk="0" hangingPunct="1">
              <a:lnSpc>
                <a:spcPct val="100000"/>
              </a:lnSpc>
              <a:spcBef>
                <a:spcPts val="2000"/>
              </a:spcBef>
              <a:spcAft>
                <a:spcPts val="0"/>
              </a:spcAft>
              <a:buClrTx/>
              <a:buSzTx/>
              <a:buFont typeface="Arial" panose="020B0604020202020204" pitchFamily="34" charset="0"/>
              <a:buChar char="•"/>
              <a:tabLst/>
              <a:defRPr/>
            </a:pPr>
            <a:endParaRPr kumimoji="0" lang="en-GB" sz="2000" b="1" i="0" u="none" strike="noStrike" kern="1200" cap="none" spc="0" normalizeH="0" baseline="0" noProof="0" dirty="0">
              <a:ln>
                <a:noFill/>
              </a:ln>
              <a:solidFill>
                <a:prstClr val="white">
                  <a:lumMod val="65000"/>
                </a:prstClr>
              </a:solidFill>
              <a:effectLst/>
              <a:uLnTx/>
              <a:uFillTx/>
              <a:latin typeface="Raleway Medium"/>
              <a:ea typeface="+mn-ea"/>
              <a:cs typeface="+mn-cs"/>
            </a:endParaRPr>
          </a:p>
        </p:txBody>
      </p:sp>
      <p:sp>
        <p:nvSpPr>
          <p:cNvPr id="26" name="Slide Number Placeholder 15"/>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C48FCF8-25E9-4F94-BC2B-FA1B572C1FF3}" type="slidenum">
              <a:rPr kumimoji="0" lang="en-US" sz="3600" b="0" i="0" u="none" strike="noStrike" kern="1200" cap="none" spc="0" normalizeH="0" baseline="0" noProof="0" smtClean="0">
                <a:ln>
                  <a:noFill/>
                </a:ln>
                <a:solidFill>
                  <a:prstClr val="white"/>
                </a:solidFill>
                <a:effectLst/>
                <a:uLnTx/>
                <a:uFillTx/>
                <a:latin typeface="Raleway Medium"/>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3600" b="0" i="0" u="none" strike="noStrike" kern="1200" cap="none" spc="0" normalizeH="0" baseline="0" noProof="0" dirty="0">
              <a:ln>
                <a:noFill/>
              </a:ln>
              <a:solidFill>
                <a:prstClr val="white"/>
              </a:solidFill>
              <a:effectLst/>
              <a:uLnTx/>
              <a:uFillTx/>
              <a:latin typeface="Raleway Medium"/>
              <a:ea typeface="+mn-ea"/>
              <a:cs typeface="+mn-cs"/>
            </a:endParaRPr>
          </a:p>
        </p:txBody>
      </p:sp>
      <p:grpSp>
        <p:nvGrpSpPr>
          <p:cNvPr id="3" name="Group 2">
            <a:extLst>
              <a:ext uri="{FF2B5EF4-FFF2-40B4-BE49-F238E27FC236}">
                <a16:creationId xmlns:a16="http://schemas.microsoft.com/office/drawing/2014/main" id="{0B1E235D-F686-4E53-8482-34D795AC6186}"/>
              </a:ext>
            </a:extLst>
          </p:cNvPr>
          <p:cNvGrpSpPr/>
          <p:nvPr/>
        </p:nvGrpSpPr>
        <p:grpSpPr>
          <a:xfrm>
            <a:off x="0" y="10372288"/>
            <a:ext cx="24381243" cy="3343712"/>
            <a:chOff x="0" y="10372288"/>
            <a:chExt cx="24381243" cy="3343712"/>
          </a:xfrm>
        </p:grpSpPr>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pic>
        <p:nvPicPr>
          <p:cNvPr id="12" name="Picture Placeholder 11">
            <a:extLst>
              <a:ext uri="{FF2B5EF4-FFF2-40B4-BE49-F238E27FC236}">
                <a16:creationId xmlns:a16="http://schemas.microsoft.com/office/drawing/2014/main" id="{CA438C2E-E3DC-4787-907F-930D26D1C8A1}"/>
              </a:ext>
            </a:extLst>
          </p:cNvPr>
          <p:cNvPicPr>
            <a:picLocks noGrp="1" noChangeAspect="1"/>
          </p:cNvPicPr>
          <p:nvPr>
            <p:ph type="pic" sz="quarter" idx="10"/>
          </p:nvPr>
        </p:nvPicPr>
        <p:blipFill>
          <a:blip r:embed="rId6"/>
          <a:srcRect t="3715" b="3715"/>
          <a:stretch>
            <a:fillRect/>
          </a:stretch>
        </p:blipFill>
        <p:spPr>
          <a:xfrm>
            <a:off x="9712754" y="2443972"/>
            <a:ext cx="4827665" cy="3634292"/>
          </a:xfrm>
          <a:prstGeom prst="rect">
            <a:avLst/>
          </a:prstGeom>
        </p:spPr>
      </p:pic>
      <p:pic>
        <p:nvPicPr>
          <p:cNvPr id="32" name="Picture 31">
            <a:extLst>
              <a:ext uri="{FF2B5EF4-FFF2-40B4-BE49-F238E27FC236}">
                <a16:creationId xmlns:a16="http://schemas.microsoft.com/office/drawing/2014/main" id="{FB503C86-2BC5-46A2-AD0A-2E9349389C62}"/>
              </a:ext>
            </a:extLst>
          </p:cNvPr>
          <p:cNvPicPr>
            <a:picLocks noChangeAspect="1"/>
          </p:cNvPicPr>
          <p:nvPr/>
        </p:nvPicPr>
        <p:blipFill>
          <a:blip r:embed="rId7"/>
          <a:stretch>
            <a:fillRect/>
          </a:stretch>
        </p:blipFill>
        <p:spPr>
          <a:xfrm>
            <a:off x="4885089" y="2178364"/>
            <a:ext cx="4827665" cy="3951532"/>
          </a:xfrm>
          <a:prstGeom prst="rect">
            <a:avLst/>
          </a:prstGeom>
        </p:spPr>
      </p:pic>
      <p:sp>
        <p:nvSpPr>
          <p:cNvPr id="33" name="Text Placeholder 3">
            <a:extLst>
              <a:ext uri="{FF2B5EF4-FFF2-40B4-BE49-F238E27FC236}">
                <a16:creationId xmlns:a16="http://schemas.microsoft.com/office/drawing/2014/main" id="{604E83C7-D750-4596-B728-A756603C62AB}"/>
              </a:ext>
            </a:extLst>
          </p:cNvPr>
          <p:cNvSpPr txBox="1">
            <a:spLocks/>
          </p:cNvSpPr>
          <p:nvPr/>
        </p:nvSpPr>
        <p:spPr>
          <a:xfrm>
            <a:off x="5096360" y="6271525"/>
            <a:ext cx="4114800" cy="2860159"/>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0B0F0"/>
                </a:solidFill>
                <a:effectLst/>
                <a:uLnTx/>
                <a:uFillTx/>
                <a:latin typeface="Raleway Medium"/>
                <a:ea typeface="+mn-ea"/>
                <a:cs typeface="+mn-cs"/>
              </a:rPr>
              <a:t>Peter Diamandis</a:t>
            </a:r>
            <a:endParaRPr kumimoji="0" lang="en-GB" sz="2400" b="0" i="0" u="none" strike="noStrike" kern="1200" cap="none" spc="0" normalizeH="0" baseline="0" noProof="0" dirty="0">
              <a:ln>
                <a:noFill/>
              </a:ln>
              <a:solidFill>
                <a:srgbClr val="00B0F0"/>
              </a:solidFill>
              <a:effectLst/>
              <a:uLnTx/>
              <a:uFillTx/>
              <a:latin typeface="Raleway Medium"/>
              <a:ea typeface="+mn-ea"/>
              <a:cs typeface="+mn-cs"/>
            </a:endParaRP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Founder XPrize, ISU, </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Singularity University,</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HLI</a:t>
            </a:r>
            <a:r>
              <a:rPr kumimoji="0" lang="en-GB" sz="2200" b="1" i="0" u="none" strike="noStrike" kern="1200" cap="none" spc="0" normalizeH="0" baseline="0" noProof="0" dirty="0">
                <a:ln>
                  <a:noFill/>
                </a:ln>
                <a:solidFill>
                  <a:srgbClr val="00B0F0"/>
                </a:solidFill>
                <a:effectLst/>
                <a:uLnTx/>
                <a:uFillTx/>
                <a:latin typeface="Raleway Medium"/>
                <a:ea typeface="+mn-ea"/>
                <a:cs typeface="+mn-cs"/>
              </a:rPr>
              <a:t> </a:t>
            </a:r>
          </a:p>
          <a:p>
            <a:pPr marL="457086" marR="0" lvl="0" indent="-457086" algn="l" defTabSz="1828343" rtl="0" eaLnBrk="1" fontAlgn="auto" latinLnBrk="0" hangingPunct="1">
              <a:lnSpc>
                <a:spcPct val="100000"/>
              </a:lnSpc>
              <a:spcBef>
                <a:spcPts val="2000"/>
              </a:spcBef>
              <a:spcAft>
                <a:spcPts val="0"/>
              </a:spcAft>
              <a:buClrTx/>
              <a:buSzTx/>
              <a:buFont typeface="Arial" panose="020B0604020202020204" pitchFamily="34" charset="0"/>
              <a:buChar char="•"/>
              <a:tabLst/>
              <a:defRPr/>
            </a:pPr>
            <a:endParaRPr kumimoji="0" lang="en-GB" sz="1800" b="1" i="0" u="none" strike="noStrike" kern="1200" cap="none" spc="0" normalizeH="0" baseline="0" noProof="0" dirty="0">
              <a:ln>
                <a:noFill/>
              </a:ln>
              <a:solidFill>
                <a:prstClr val="white">
                  <a:lumMod val="65000"/>
                </a:prstClr>
              </a:solidFill>
              <a:effectLst/>
              <a:uLnTx/>
              <a:uFillTx/>
              <a:latin typeface="Raleway Medium"/>
              <a:ea typeface="+mn-ea"/>
              <a:cs typeface="+mn-cs"/>
            </a:endParaRPr>
          </a:p>
        </p:txBody>
      </p:sp>
      <p:pic>
        <p:nvPicPr>
          <p:cNvPr id="34" name="Picture 33">
            <a:extLst>
              <a:ext uri="{FF2B5EF4-FFF2-40B4-BE49-F238E27FC236}">
                <a16:creationId xmlns:a16="http://schemas.microsoft.com/office/drawing/2014/main" id="{E1C2FADE-8F82-4B62-8AE0-02305C84FA33}"/>
              </a:ext>
            </a:extLst>
          </p:cNvPr>
          <p:cNvPicPr>
            <a:picLocks noChangeAspect="1"/>
          </p:cNvPicPr>
          <p:nvPr/>
        </p:nvPicPr>
        <p:blipFill>
          <a:blip r:embed="rId8"/>
          <a:stretch>
            <a:fillRect/>
          </a:stretch>
        </p:blipFill>
        <p:spPr>
          <a:xfrm>
            <a:off x="14469753" y="2006998"/>
            <a:ext cx="4827665" cy="4148705"/>
          </a:xfrm>
          <a:prstGeom prst="rect">
            <a:avLst/>
          </a:prstGeom>
        </p:spPr>
      </p:pic>
      <p:sp>
        <p:nvSpPr>
          <p:cNvPr id="35" name="Text Placeholder 3">
            <a:extLst>
              <a:ext uri="{FF2B5EF4-FFF2-40B4-BE49-F238E27FC236}">
                <a16:creationId xmlns:a16="http://schemas.microsoft.com/office/drawing/2014/main" id="{E98C77B7-AB87-4A22-8444-C6FB41DB90B7}"/>
              </a:ext>
            </a:extLst>
          </p:cNvPr>
          <p:cNvSpPr txBox="1">
            <a:spLocks/>
          </p:cNvSpPr>
          <p:nvPr/>
        </p:nvSpPr>
        <p:spPr>
          <a:xfrm>
            <a:off x="14717818" y="6271525"/>
            <a:ext cx="4114800" cy="2102841"/>
          </a:xfrm>
          <a:prstGeom prst="rect">
            <a:avLst/>
          </a:prstGeom>
        </p:spPr>
        <p:txBody>
          <a:bodyPr>
            <a:normAutofit fontScale="92500" lnSpcReduction="1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600" b="1" i="0" u="none" strike="noStrike" kern="1200" cap="none" spc="0" normalizeH="0" baseline="0" noProof="0" dirty="0">
                <a:ln>
                  <a:noFill/>
                </a:ln>
                <a:solidFill>
                  <a:srgbClr val="00B0F0"/>
                </a:solidFill>
                <a:effectLst/>
                <a:uLnTx/>
                <a:uFillTx/>
                <a:latin typeface="Raleway Medium"/>
                <a:ea typeface="+mn-ea"/>
                <a:cs typeface="+mn-cs"/>
              </a:rPr>
              <a:t>David Treitel</a:t>
            </a:r>
            <a:endParaRPr kumimoji="0" lang="en-GB" sz="2600" b="0" i="0" u="none" strike="noStrike" kern="1200" cap="none" spc="0" normalizeH="0" baseline="0" noProof="0" dirty="0">
              <a:ln>
                <a:noFill/>
              </a:ln>
              <a:solidFill>
                <a:srgbClr val="00B0F0"/>
              </a:solidFill>
              <a:effectLst/>
              <a:uLnTx/>
              <a:uFillTx/>
              <a:latin typeface="Raleway Medium"/>
              <a:ea typeface="+mn-ea"/>
              <a:cs typeface="+mn-cs"/>
            </a:endParaRP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B0F0"/>
                </a:solidFill>
                <a:effectLst/>
                <a:uLnTx/>
                <a:uFillTx/>
                <a:latin typeface="Raleway Medium"/>
                <a:ea typeface="+mn-ea"/>
                <a:cs typeface="+mn-cs"/>
              </a:rPr>
              <a:t>Aviation Consultant, </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B0F0"/>
                </a:solidFill>
                <a:effectLst/>
                <a:uLnTx/>
                <a:uFillTx/>
                <a:latin typeface="Raleway Medium"/>
                <a:ea typeface="+mn-ea"/>
                <a:cs typeface="+mn-cs"/>
              </a:rPr>
              <a:t>Aviation Financier</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B0F0"/>
                </a:solidFill>
                <a:effectLst/>
                <a:uLnTx/>
                <a:uFillTx/>
                <a:latin typeface="Raleway Medium"/>
                <a:ea typeface="+mn-ea"/>
                <a:cs typeface="+mn-cs"/>
              </a:rPr>
              <a:t>Leasing Expert</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endParaRPr kumimoji="0" lang="en-GB" sz="2200" b="0" i="0" u="none" strike="noStrike" kern="1200" cap="none" spc="0" normalizeH="0" baseline="0" noProof="0" dirty="0">
              <a:ln>
                <a:noFill/>
              </a:ln>
              <a:solidFill>
                <a:srgbClr val="00B0F0"/>
              </a:solidFill>
              <a:effectLst/>
              <a:uLnTx/>
              <a:uFillTx/>
              <a:latin typeface="Raleway Medium"/>
              <a:ea typeface="+mn-ea"/>
              <a:cs typeface="+mn-cs"/>
            </a:endParaRP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B0F0"/>
              </a:solidFill>
              <a:effectLst/>
              <a:uLnTx/>
              <a:uFillTx/>
              <a:latin typeface="Raleway Medium"/>
              <a:ea typeface="+mn-ea"/>
              <a:cs typeface="+mn-cs"/>
            </a:endParaRPr>
          </a:p>
          <a:p>
            <a:pPr marL="457086" marR="0" lvl="0" indent="-457086" algn="l" defTabSz="1828343" rtl="0" eaLnBrk="1" fontAlgn="auto" latinLnBrk="0" hangingPunct="1">
              <a:lnSpc>
                <a:spcPct val="100000"/>
              </a:lnSpc>
              <a:spcBef>
                <a:spcPts val="2000"/>
              </a:spcBef>
              <a:spcAft>
                <a:spcPts val="0"/>
              </a:spcAft>
              <a:buClrTx/>
              <a:buSzTx/>
              <a:buFont typeface="Arial" panose="020B0604020202020204" pitchFamily="34" charset="0"/>
              <a:buChar char="•"/>
              <a:tabLst/>
              <a:defRPr/>
            </a:pPr>
            <a:endParaRPr kumimoji="0" lang="en-GB" sz="1800" b="1" i="0" u="none" strike="noStrike" kern="1200" cap="none" spc="0" normalizeH="0" baseline="0" noProof="0" dirty="0">
              <a:ln>
                <a:noFill/>
              </a:ln>
              <a:solidFill>
                <a:prstClr val="white">
                  <a:lumMod val="65000"/>
                </a:prstClr>
              </a:solidFill>
              <a:effectLst/>
              <a:uLnTx/>
              <a:uFillTx/>
              <a:latin typeface="Raleway Medium"/>
              <a:ea typeface="+mn-ea"/>
              <a:cs typeface="+mn-cs"/>
            </a:endParaRPr>
          </a:p>
        </p:txBody>
      </p:sp>
      <p:sp>
        <p:nvSpPr>
          <p:cNvPr id="37" name="Text Placeholder 3">
            <a:extLst>
              <a:ext uri="{FF2B5EF4-FFF2-40B4-BE49-F238E27FC236}">
                <a16:creationId xmlns:a16="http://schemas.microsoft.com/office/drawing/2014/main" id="{464AB0A0-EEBD-4062-96B9-2432B58AF39E}"/>
              </a:ext>
            </a:extLst>
          </p:cNvPr>
          <p:cNvSpPr txBox="1">
            <a:spLocks/>
          </p:cNvSpPr>
          <p:nvPr/>
        </p:nvSpPr>
        <p:spPr>
          <a:xfrm>
            <a:off x="19311981" y="6271525"/>
            <a:ext cx="4114800" cy="3192263"/>
          </a:xfrm>
          <a:prstGeom prst="rect">
            <a:avLst/>
          </a:prstGeom>
        </p:spPr>
        <p:txBody>
          <a:bodyPr>
            <a:normAutofit fontScale="92500" lnSpcReduction="2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00B0F0"/>
                </a:solidFill>
                <a:effectLst/>
                <a:uLnTx/>
                <a:uFillTx/>
                <a:latin typeface="Raleway Medium"/>
                <a:ea typeface="+mn-ea"/>
                <a:cs typeface="+mn-cs"/>
              </a:rPr>
              <a:t>Mark Kahan</a:t>
            </a:r>
            <a:endParaRPr kumimoji="0" lang="en-GB" sz="2800" b="0" i="0" u="none" strike="noStrike" kern="1200" cap="none" spc="0" normalizeH="0" baseline="0" noProof="0" dirty="0">
              <a:ln>
                <a:noFill/>
              </a:ln>
              <a:solidFill>
                <a:srgbClr val="00B0F0"/>
              </a:solidFill>
              <a:effectLst/>
              <a:uLnTx/>
              <a:uFillTx/>
              <a:latin typeface="Raleway Medium"/>
              <a:ea typeface="+mn-ea"/>
              <a:cs typeface="+mn-cs"/>
            </a:endParaRP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B0F0"/>
                </a:solidFill>
                <a:effectLst/>
                <a:uLnTx/>
                <a:uFillTx/>
                <a:latin typeface="Raleway Medium"/>
                <a:ea typeface="+mn-ea"/>
                <a:cs typeface="+mn-cs"/>
              </a:rPr>
              <a:t>Civil Aeronautics Board / Airline Deregulation</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B0F0"/>
                </a:solidFill>
                <a:effectLst/>
                <a:uLnTx/>
                <a:uFillTx/>
                <a:latin typeface="Raleway Medium"/>
                <a:ea typeface="+mn-ea"/>
                <a:cs typeface="+mn-cs"/>
              </a:rPr>
              <a:t>Co-Founder of Spirit Airlines</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B0F0"/>
                </a:solidFill>
                <a:effectLst/>
                <a:uLnTx/>
                <a:uFillTx/>
                <a:latin typeface="Raleway Medium"/>
                <a:ea typeface="+mn-ea"/>
                <a:cs typeface="+mn-cs"/>
              </a:rPr>
              <a:t>Senior Counsel HCH Legal</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B0F0"/>
                </a:solidFill>
                <a:effectLst/>
                <a:uLnTx/>
                <a:uFillTx/>
                <a:latin typeface="Raleway Medium"/>
                <a:ea typeface="+mn-ea"/>
                <a:cs typeface="+mn-cs"/>
              </a:rPr>
              <a:t>Adjunct Professor American Univ.</a:t>
            </a:r>
          </a:p>
          <a:p>
            <a:pPr marL="457086" marR="0" lvl="0" indent="-457086" algn="l" defTabSz="1828343" rtl="0" eaLnBrk="1" fontAlgn="auto" latinLnBrk="0" hangingPunct="1">
              <a:lnSpc>
                <a:spcPct val="100000"/>
              </a:lnSpc>
              <a:spcBef>
                <a:spcPts val="2000"/>
              </a:spcBef>
              <a:spcAft>
                <a:spcPts val="0"/>
              </a:spcAft>
              <a:buClrTx/>
              <a:buSzTx/>
              <a:buFont typeface="Arial" panose="020B0604020202020204" pitchFamily="34" charset="0"/>
              <a:buChar char="•"/>
              <a:tabLst/>
              <a:defRPr/>
            </a:pPr>
            <a:endParaRPr kumimoji="0" lang="en-GB" sz="1800" b="1" i="0" u="none" strike="noStrike" kern="1200" cap="none" spc="0" normalizeH="0" baseline="0" noProof="0" dirty="0">
              <a:ln>
                <a:noFill/>
              </a:ln>
              <a:solidFill>
                <a:prstClr val="white">
                  <a:lumMod val="65000"/>
                </a:prstClr>
              </a:solidFill>
              <a:effectLst/>
              <a:uLnTx/>
              <a:uFillTx/>
              <a:latin typeface="Raleway Medium"/>
              <a:ea typeface="+mn-ea"/>
              <a:cs typeface="+mn-cs"/>
            </a:endParaRPr>
          </a:p>
        </p:txBody>
      </p:sp>
      <p:sp>
        <p:nvSpPr>
          <p:cNvPr id="39" name="Text Placeholder 3">
            <a:extLst>
              <a:ext uri="{FF2B5EF4-FFF2-40B4-BE49-F238E27FC236}">
                <a16:creationId xmlns:a16="http://schemas.microsoft.com/office/drawing/2014/main" id="{7DEB1148-10D8-48B1-B333-6DC03418367B}"/>
              </a:ext>
            </a:extLst>
          </p:cNvPr>
          <p:cNvSpPr txBox="1">
            <a:spLocks/>
          </p:cNvSpPr>
          <p:nvPr/>
        </p:nvSpPr>
        <p:spPr>
          <a:xfrm>
            <a:off x="744802" y="6271525"/>
            <a:ext cx="4114800" cy="3252858"/>
          </a:xfrm>
          <a:prstGeom prst="rect">
            <a:avLst/>
          </a:prstGeom>
        </p:spPr>
        <p:txBody>
          <a:bodyPr>
            <a:normAutofit fontScale="92500" lnSpcReduction="1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00B0F0"/>
                </a:solidFill>
                <a:effectLst/>
                <a:uLnTx/>
                <a:uFillTx/>
                <a:latin typeface="Raleway Medium"/>
                <a:ea typeface="+mn-ea"/>
                <a:cs typeface="+mn-cs"/>
              </a:rPr>
              <a:t>Richard </a:t>
            </a:r>
            <a:r>
              <a:rPr kumimoji="0" lang="en-GB" sz="2600" b="1" i="0" u="none" strike="noStrike" kern="1200" cap="none" spc="0" normalizeH="0" baseline="0" noProof="0" dirty="0">
                <a:ln>
                  <a:noFill/>
                </a:ln>
                <a:solidFill>
                  <a:srgbClr val="00B0F0"/>
                </a:solidFill>
                <a:effectLst/>
                <a:uLnTx/>
                <a:uFillTx/>
                <a:latin typeface="Raleway Medium"/>
                <a:ea typeface="+mn-ea"/>
                <a:cs typeface="+mn-cs"/>
              </a:rPr>
              <a:t>Kane</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Chairman and CEO</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Founder of Coastal Aviation</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Board Member Lindbergh Foundation</a:t>
            </a:r>
          </a:p>
          <a:p>
            <a:pPr marL="0" marR="0" lvl="0" indent="0" algn="l" defTabSz="1828343" rtl="0" eaLnBrk="1" fontAlgn="auto" latinLnBrk="0" hangingPunct="1">
              <a:lnSpc>
                <a:spcPct val="100000"/>
              </a:lnSpc>
              <a:spcBef>
                <a:spcPts val="200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0B0F0"/>
                </a:solidFill>
                <a:effectLst/>
                <a:uLnTx/>
                <a:uFillTx/>
                <a:latin typeface="Raleway Medium"/>
                <a:ea typeface="+mn-ea"/>
                <a:cs typeface="+mn-cs"/>
              </a:rPr>
              <a:t>AI, Aviation and Aerospace Patents on Safety and Dispatch</a:t>
            </a:r>
            <a:endParaRPr kumimoji="0" lang="en-GB" sz="2200" b="0" i="0" u="none" strike="noStrike" kern="1200" cap="none" spc="0" normalizeH="0" baseline="0" noProof="0" dirty="0">
              <a:ln>
                <a:noFill/>
              </a:ln>
              <a:solidFill>
                <a:prstClr val="white">
                  <a:lumMod val="65000"/>
                </a:prstClr>
              </a:solidFill>
              <a:effectLst/>
              <a:uLnTx/>
              <a:uFillTx/>
              <a:latin typeface="Raleway Medium"/>
              <a:ea typeface="+mn-ea"/>
              <a:cs typeface="+mn-cs"/>
            </a:endParaRPr>
          </a:p>
        </p:txBody>
      </p:sp>
      <p:pic>
        <p:nvPicPr>
          <p:cNvPr id="16" name="Picture 6">
            <a:extLst>
              <a:ext uri="{FF2B5EF4-FFF2-40B4-BE49-F238E27FC236}">
                <a16:creationId xmlns:a16="http://schemas.microsoft.com/office/drawing/2014/main" id="{B3702EC3-CBEF-4679-8854-E0D8EAFB328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a:xfrm>
            <a:off x="9906535" y="9038397"/>
            <a:ext cx="4452178" cy="3339133"/>
          </a:xfrm>
          <a:prstGeom prst="rect">
            <a:avLst/>
          </a:prstGeom>
        </p:spPr>
      </p:pic>
      <p:pic>
        <p:nvPicPr>
          <p:cNvPr id="17" name="Picture 9">
            <a:extLst>
              <a:ext uri="{FF2B5EF4-FFF2-40B4-BE49-F238E27FC236}">
                <a16:creationId xmlns:a16="http://schemas.microsoft.com/office/drawing/2014/main" id="{248B2076-A77A-4341-8D8B-66960C1109E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50246" y="9863775"/>
            <a:ext cx="508000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a:extLst>
              <a:ext uri="{FF2B5EF4-FFF2-40B4-BE49-F238E27FC236}">
                <a16:creationId xmlns:a16="http://schemas.microsoft.com/office/drawing/2014/main" id="{82FB2C13-955A-49D4-B837-1B660343358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a:xfrm>
            <a:off x="16261127" y="9950075"/>
            <a:ext cx="5866277" cy="2427455"/>
          </a:xfrm>
          <a:prstGeom prst="rect">
            <a:avLst/>
          </a:prstGeom>
        </p:spPr>
      </p:pic>
      <p:graphicFrame>
        <p:nvGraphicFramePr>
          <p:cNvPr id="2" name="Object 1">
            <a:extLst>
              <a:ext uri="{FF2B5EF4-FFF2-40B4-BE49-F238E27FC236}">
                <a16:creationId xmlns:a16="http://schemas.microsoft.com/office/drawing/2014/main" id="{1051F57E-B40E-4B63-9498-7AC4C8BCB5E1}"/>
              </a:ext>
            </a:extLst>
          </p:cNvPr>
          <p:cNvGraphicFramePr>
            <a:graphicFrameLocks noChangeAspect="1"/>
          </p:cNvGraphicFramePr>
          <p:nvPr/>
        </p:nvGraphicFramePr>
        <p:xfrm>
          <a:off x="19460288" y="2337252"/>
          <a:ext cx="3564414" cy="3599637"/>
        </p:xfrm>
        <a:graphic>
          <a:graphicData uri="http://schemas.openxmlformats.org/presentationml/2006/ole">
            <mc:AlternateContent xmlns:mc="http://schemas.openxmlformats.org/markup-compatibility/2006">
              <mc:Choice xmlns:v="urn:schemas-microsoft-com:vml" Requires="v">
                <p:oleObj spid="_x0000_s2074" r:id="rId12" imgW="803880" imgH="811440" progId="">
                  <p:embed/>
                </p:oleObj>
              </mc:Choice>
              <mc:Fallback>
                <p:oleObj r:id="rId12" imgW="803880" imgH="811440" progId="">
                  <p:embed/>
                  <p:pic>
                    <p:nvPicPr>
                      <p:cNvPr id="2" name="Object 1">
                        <a:extLst>
                          <a:ext uri="{FF2B5EF4-FFF2-40B4-BE49-F238E27FC236}">
                            <a16:creationId xmlns:a16="http://schemas.microsoft.com/office/drawing/2014/main" id="{1051F57E-B40E-4B63-9498-7AC4C8BCB5E1}"/>
                          </a:ext>
                        </a:extLst>
                      </p:cNvPr>
                      <p:cNvPicPr/>
                      <p:nvPr/>
                    </p:nvPicPr>
                    <p:blipFill>
                      <a:blip r:embed="rId13"/>
                      <a:stretch>
                        <a:fillRect/>
                      </a:stretch>
                    </p:blipFill>
                    <p:spPr>
                      <a:xfrm>
                        <a:off x="19460288" y="2337252"/>
                        <a:ext cx="3564414" cy="3599637"/>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B7CDB135-2E7E-49DF-83C2-B0AFCEAD097C}"/>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Board of Directors</a:t>
            </a:r>
          </a:p>
        </p:txBody>
      </p:sp>
    </p:spTree>
    <p:extLst>
      <p:ext uri="{BB962C8B-B14F-4D97-AF65-F5344CB8AC3E}">
        <p14:creationId xmlns:p14="http://schemas.microsoft.com/office/powerpoint/2010/main" val="1522015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9016C7-52D5-4D6D-AE6F-E9AFCE11BE30}"/>
              </a:ext>
            </a:extLst>
          </p:cNvPr>
          <p:cNvPicPr>
            <a:picLocks noChangeAspect="1"/>
          </p:cNvPicPr>
          <p:nvPr/>
        </p:nvPicPr>
        <p:blipFill>
          <a:blip r:embed="rId3"/>
          <a:stretch>
            <a:fillRect/>
          </a:stretch>
        </p:blipFill>
        <p:spPr>
          <a:xfrm>
            <a:off x="17594289" y="1030391"/>
            <a:ext cx="3603529" cy="889150"/>
          </a:xfrm>
          <a:prstGeom prst="rect">
            <a:avLst/>
          </a:prstGeom>
        </p:spPr>
      </p:pic>
      <p:pic>
        <p:nvPicPr>
          <p:cNvPr id="5" name="Picture 4">
            <a:extLst>
              <a:ext uri="{FF2B5EF4-FFF2-40B4-BE49-F238E27FC236}">
                <a16:creationId xmlns:a16="http://schemas.microsoft.com/office/drawing/2014/main" id="{BB9EBB37-5E1D-404D-89DB-BD217B6D6B9A}"/>
              </a:ext>
            </a:extLst>
          </p:cNvPr>
          <p:cNvPicPr>
            <a:picLocks noChangeAspect="1"/>
          </p:cNvPicPr>
          <p:nvPr/>
        </p:nvPicPr>
        <p:blipFill>
          <a:blip r:embed="rId3"/>
          <a:stretch>
            <a:fillRect/>
          </a:stretch>
        </p:blipFill>
        <p:spPr>
          <a:xfrm>
            <a:off x="15184594" y="1849202"/>
            <a:ext cx="3767567" cy="623730"/>
          </a:xfrm>
          <a:prstGeom prst="rect">
            <a:avLst/>
          </a:prstGeom>
        </p:spPr>
      </p:pic>
      <p:sp>
        <p:nvSpPr>
          <p:cNvPr id="6" name="TextBox 5">
            <a:extLst>
              <a:ext uri="{FF2B5EF4-FFF2-40B4-BE49-F238E27FC236}">
                <a16:creationId xmlns:a16="http://schemas.microsoft.com/office/drawing/2014/main" id="{53541E43-BBB5-4148-AAC6-F02802FC5667}"/>
              </a:ext>
            </a:extLst>
          </p:cNvPr>
          <p:cNvSpPr txBox="1"/>
          <p:nvPr/>
        </p:nvSpPr>
        <p:spPr>
          <a:xfrm>
            <a:off x="16058143" y="1242888"/>
            <a:ext cx="2894018" cy="369332"/>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Raleway Medium"/>
              <a:ea typeface="+mn-ea"/>
              <a:cs typeface="+mn-cs"/>
            </a:endParaRPr>
          </a:p>
        </p:txBody>
      </p:sp>
      <p:sp>
        <p:nvSpPr>
          <p:cNvPr id="3" name="TextBox 2">
            <a:extLst>
              <a:ext uri="{FF2B5EF4-FFF2-40B4-BE49-F238E27FC236}">
                <a16:creationId xmlns:a16="http://schemas.microsoft.com/office/drawing/2014/main" id="{4343646D-1632-4F47-B666-1E2D004CF75C}"/>
              </a:ext>
            </a:extLst>
          </p:cNvPr>
          <p:cNvSpPr txBox="1"/>
          <p:nvPr/>
        </p:nvSpPr>
        <p:spPr>
          <a:xfrm>
            <a:off x="15781256" y="1242890"/>
            <a:ext cx="2959063" cy="64620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dirty="0">
              <a:ln>
                <a:noFill/>
              </a:ln>
              <a:solidFill>
                <a:prstClr val="black"/>
              </a:solidFill>
              <a:effectLst/>
              <a:uLnTx/>
              <a:uFillTx/>
              <a:latin typeface="Raleway Medium"/>
              <a:ea typeface="+mn-ea"/>
              <a:cs typeface="+mn-cs"/>
            </a:endParaRPr>
          </a:p>
        </p:txBody>
      </p:sp>
      <p:sp>
        <p:nvSpPr>
          <p:cNvPr id="8" name="Rectangle 7">
            <a:extLst>
              <a:ext uri="{FF2B5EF4-FFF2-40B4-BE49-F238E27FC236}">
                <a16:creationId xmlns:a16="http://schemas.microsoft.com/office/drawing/2014/main" id="{AC6E233F-C7E9-324A-85A3-EEF5544350E5}"/>
              </a:ext>
            </a:extLst>
          </p:cNvPr>
          <p:cNvSpPr/>
          <p:nvPr/>
        </p:nvSpPr>
        <p:spPr>
          <a:xfrm>
            <a:off x="16058144" y="1495662"/>
            <a:ext cx="2682175" cy="758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dirty="0">
              <a:ln>
                <a:noFill/>
              </a:ln>
              <a:solidFill>
                <a:prstClr val="white"/>
              </a:solidFill>
              <a:effectLst/>
              <a:uLnTx/>
              <a:uFillTx/>
              <a:latin typeface="Raleway Medium"/>
              <a:ea typeface="+mn-ea"/>
              <a:cs typeface="+mn-cs"/>
            </a:endParaRPr>
          </a:p>
        </p:txBody>
      </p:sp>
      <p:grpSp>
        <p:nvGrpSpPr>
          <p:cNvPr id="17" name="Group 16">
            <a:extLst>
              <a:ext uri="{FF2B5EF4-FFF2-40B4-BE49-F238E27FC236}">
                <a16:creationId xmlns:a16="http://schemas.microsoft.com/office/drawing/2014/main" id="{45FBEE3B-3893-4030-89E5-9A1866641687}"/>
              </a:ext>
            </a:extLst>
          </p:cNvPr>
          <p:cNvGrpSpPr/>
          <p:nvPr/>
        </p:nvGrpSpPr>
        <p:grpSpPr>
          <a:xfrm>
            <a:off x="-13009" y="10408897"/>
            <a:ext cx="24381243" cy="3343712"/>
            <a:chOff x="0" y="10372288"/>
            <a:chExt cx="24381243" cy="3343712"/>
          </a:xfrm>
        </p:grpSpPr>
        <p:pic>
          <p:nvPicPr>
            <p:cNvPr id="18" name="Picture 17">
              <a:extLst>
                <a:ext uri="{FF2B5EF4-FFF2-40B4-BE49-F238E27FC236}">
                  <a16:creationId xmlns:a16="http://schemas.microsoft.com/office/drawing/2014/main" id="{92878432-7C96-4600-A893-C09C4574B4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19" name="Picture 18">
              <a:extLst>
                <a:ext uri="{FF2B5EF4-FFF2-40B4-BE49-F238E27FC236}">
                  <a16:creationId xmlns:a16="http://schemas.microsoft.com/office/drawing/2014/main" id="{60B86876-8F5A-4F72-AD0E-B567E6F3653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grpSp>
        <p:nvGrpSpPr>
          <p:cNvPr id="22" name="Group 21">
            <a:extLst>
              <a:ext uri="{FF2B5EF4-FFF2-40B4-BE49-F238E27FC236}">
                <a16:creationId xmlns:a16="http://schemas.microsoft.com/office/drawing/2014/main" id="{A7C88716-9EF2-48AD-9E8B-3559336CDEA3}"/>
              </a:ext>
            </a:extLst>
          </p:cNvPr>
          <p:cNvGrpSpPr/>
          <p:nvPr/>
        </p:nvGrpSpPr>
        <p:grpSpPr>
          <a:xfrm>
            <a:off x="827864" y="2444819"/>
            <a:ext cx="7315200" cy="9164915"/>
            <a:chOff x="3317064" y="2562546"/>
            <a:chExt cx="7315200" cy="9164915"/>
          </a:xfrm>
        </p:grpSpPr>
        <p:cxnSp>
          <p:nvCxnSpPr>
            <p:cNvPr id="15" name="Straight Connector 14">
              <a:extLst>
                <a:ext uri="{FF2B5EF4-FFF2-40B4-BE49-F238E27FC236}">
                  <a16:creationId xmlns:a16="http://schemas.microsoft.com/office/drawing/2014/main" id="{724D3F6D-CDE1-44A5-9ACF-5377723C2633}"/>
                </a:ext>
              </a:extLst>
            </p:cNvPr>
            <p:cNvCxnSpPr/>
            <p:nvPr/>
          </p:nvCxnSpPr>
          <p:spPr>
            <a:xfrm>
              <a:off x="4590288" y="7516368"/>
              <a:ext cx="4571999" cy="0"/>
            </a:xfrm>
            <a:prstGeom prst="line">
              <a:avLst/>
            </a:prstGeom>
            <a:ln w="28575">
              <a:solidFill>
                <a:srgbClr val="1A658A"/>
              </a:solidFill>
            </a:ln>
          </p:spPr>
          <p:style>
            <a:lnRef idx="1">
              <a:schemeClr val="accent5"/>
            </a:lnRef>
            <a:fillRef idx="0">
              <a:schemeClr val="accent5"/>
            </a:fillRef>
            <a:effectRef idx="0">
              <a:schemeClr val="accent5"/>
            </a:effectRef>
            <a:fontRef idx="minor">
              <a:schemeClr val="tx1"/>
            </a:fontRef>
          </p:style>
        </p:cxnSp>
        <p:pic>
          <p:nvPicPr>
            <p:cNvPr id="10" name="Picture 9" descr="A person wearing a suit and tie&#10;&#10;Description automatically generated">
              <a:extLst>
                <a:ext uri="{FF2B5EF4-FFF2-40B4-BE49-F238E27FC236}">
                  <a16:creationId xmlns:a16="http://schemas.microsoft.com/office/drawing/2014/main" id="{EA435940-92E8-41BC-80DA-1F85F933D23A}"/>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3579" t="3619" r="4407" b="24338"/>
            <a:stretch/>
          </p:blipFill>
          <p:spPr>
            <a:xfrm>
              <a:off x="4780105" y="2562546"/>
              <a:ext cx="4389119" cy="4295454"/>
            </a:xfrm>
            <a:prstGeom prst="ellipse">
              <a:avLst/>
            </a:prstGeom>
            <a:ln w="12700" cap="rnd">
              <a:solidFill>
                <a:schemeClr val="tx1">
                  <a:lumMod val="95000"/>
                  <a:lumOff val="5000"/>
                </a:schemeClr>
              </a:solidFill>
            </a:ln>
            <a:effectLst/>
          </p:spPr>
        </p:pic>
        <p:sp>
          <p:nvSpPr>
            <p:cNvPr id="13" name="TextBox 12">
              <a:extLst>
                <a:ext uri="{FF2B5EF4-FFF2-40B4-BE49-F238E27FC236}">
                  <a16:creationId xmlns:a16="http://schemas.microsoft.com/office/drawing/2014/main" id="{5C96EE97-4157-43B5-B2E1-A7F012C5AF47}"/>
                </a:ext>
              </a:extLst>
            </p:cNvPr>
            <p:cNvSpPr txBox="1"/>
            <p:nvPr/>
          </p:nvSpPr>
          <p:spPr>
            <a:xfrm>
              <a:off x="5164152" y="7186743"/>
              <a:ext cx="3621024" cy="1015663"/>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CED"/>
                  </a:solidFill>
                  <a:effectLst/>
                  <a:uLnTx/>
                  <a:uFillTx/>
                  <a:latin typeface="Raleway Medium"/>
                  <a:ea typeface="+mn-ea"/>
                  <a:cs typeface="+mn-cs"/>
                </a:rPr>
                <a:t>Steve Wagman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ACED"/>
                  </a:solidFill>
                  <a:effectLst/>
                  <a:uLnTx/>
                  <a:uFillTx/>
                  <a:latin typeface="Raleway Medium"/>
                  <a:ea typeface="+mn-ea"/>
                  <a:cs typeface="+mn-cs"/>
                </a:rPr>
                <a:t>COO &amp; CFO</a:t>
              </a:r>
              <a:endParaRPr kumimoji="0" lang="en-US" sz="2400" b="1" i="0" u="none" strike="noStrike" kern="1200" cap="none" spc="0" normalizeH="0" baseline="0" noProof="0" dirty="0">
                <a:ln>
                  <a:noFill/>
                </a:ln>
                <a:solidFill>
                  <a:srgbClr val="00ACED"/>
                </a:solidFill>
                <a:effectLst/>
                <a:uLnTx/>
                <a:uFillTx/>
                <a:latin typeface="Raleway Medium"/>
                <a:ea typeface="+mn-ea"/>
                <a:cs typeface="+mn-cs"/>
              </a:endParaRPr>
            </a:p>
          </p:txBody>
        </p:sp>
        <p:sp>
          <p:nvSpPr>
            <p:cNvPr id="21" name="TextBox 20">
              <a:extLst>
                <a:ext uri="{FF2B5EF4-FFF2-40B4-BE49-F238E27FC236}">
                  <a16:creationId xmlns:a16="http://schemas.microsoft.com/office/drawing/2014/main" id="{A05184D2-DB13-4C84-8C20-CBE1D6DAD493}"/>
                </a:ext>
              </a:extLst>
            </p:cNvPr>
            <p:cNvSpPr txBox="1"/>
            <p:nvPr/>
          </p:nvSpPr>
          <p:spPr>
            <a:xfrm>
              <a:off x="3317064" y="8249586"/>
              <a:ext cx="7315200" cy="34778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lumMod val="50000"/>
                      <a:lumOff val="50000"/>
                    </a:prstClr>
                  </a:solidFill>
                  <a:effectLst/>
                  <a:uLnTx/>
                  <a:uFillTx/>
                  <a:latin typeface="Raleway Medium"/>
                  <a:ea typeface="+mn-ea"/>
                  <a:cs typeface="+mn-cs"/>
                </a:rPr>
                <a:t>30+ years of operational and financial experience in technology, infrastructure, and aviation. Has served as CEO, COO, CFO, Treasurer and Director of various public and private companies including </a:t>
              </a:r>
              <a:r>
                <a:rPr kumimoji="0" lang="en-US" sz="2200" b="0" i="0" u="none" strike="noStrike" kern="1200" cap="none" spc="0" normalizeH="0" baseline="0" noProof="0" dirty="0" err="1">
                  <a:ln>
                    <a:noFill/>
                  </a:ln>
                  <a:solidFill>
                    <a:prstClr val="black">
                      <a:lumMod val="50000"/>
                      <a:lumOff val="50000"/>
                    </a:prstClr>
                  </a:solidFill>
                  <a:effectLst/>
                  <a:uLnTx/>
                  <a:uFillTx/>
                  <a:latin typeface="Raleway Medium"/>
                  <a:ea typeface="+mn-ea"/>
                  <a:cs typeface="+mn-cs"/>
                </a:rPr>
                <a:t>MasTec</a:t>
              </a:r>
              <a:r>
                <a:rPr kumimoji="0" lang="en-US" sz="2200" b="0" i="0" u="none" strike="noStrike" kern="1200" cap="none" spc="0" normalizeH="0" baseline="0" noProof="0" dirty="0">
                  <a:ln>
                    <a:noFill/>
                  </a:ln>
                  <a:solidFill>
                    <a:prstClr val="black">
                      <a:lumMod val="50000"/>
                      <a:lumOff val="50000"/>
                    </a:prstClr>
                  </a:solidFill>
                  <a:effectLst/>
                  <a:uLnTx/>
                  <a:uFillTx/>
                  <a:latin typeface="Raleway Medium"/>
                  <a:ea typeface="+mn-ea"/>
                  <a:cs typeface="+mn-cs"/>
                </a:rPr>
                <a:t> ($6B NYSE), First Data Utilities, </a:t>
              </a:r>
              <a:r>
                <a:rPr kumimoji="0" lang="en-US" sz="2200" b="0" i="0" u="none" strike="noStrike" kern="1200" cap="none" spc="0" normalizeH="0" baseline="0" noProof="0" dirty="0" err="1">
                  <a:ln>
                    <a:noFill/>
                  </a:ln>
                  <a:solidFill>
                    <a:prstClr val="black">
                      <a:lumMod val="50000"/>
                      <a:lumOff val="50000"/>
                    </a:prstClr>
                  </a:solidFill>
                  <a:effectLst/>
                  <a:uLnTx/>
                  <a:uFillTx/>
                  <a:latin typeface="Raleway Medium"/>
                  <a:ea typeface="+mn-ea"/>
                  <a:cs typeface="+mn-cs"/>
                </a:rPr>
                <a:t>Avantair</a:t>
              </a:r>
              <a:r>
                <a:rPr kumimoji="0" lang="en-US" sz="2200" b="0" i="0" u="none" strike="noStrike" kern="1200" cap="none" spc="0" normalizeH="0" baseline="0" noProof="0" dirty="0">
                  <a:ln>
                    <a:noFill/>
                  </a:ln>
                  <a:solidFill>
                    <a:prstClr val="black">
                      <a:lumMod val="50000"/>
                      <a:lumOff val="50000"/>
                    </a:prstClr>
                  </a:solidFill>
                  <a:effectLst/>
                  <a:uLnTx/>
                  <a:uFillTx/>
                  <a:latin typeface="Raleway Medium"/>
                  <a:ea typeface="+mn-ea"/>
                  <a:cs typeface="+mn-cs"/>
                </a:rPr>
                <a:t> (135 charter operation), </a:t>
              </a:r>
              <a:r>
                <a:rPr kumimoji="0" lang="en-US" sz="2200" b="0" i="0" u="none" strike="noStrike" kern="1200" cap="none" spc="0" normalizeH="0" baseline="0" noProof="0" dirty="0" err="1">
                  <a:ln>
                    <a:noFill/>
                  </a:ln>
                  <a:solidFill>
                    <a:prstClr val="black">
                      <a:lumMod val="50000"/>
                      <a:lumOff val="50000"/>
                    </a:prstClr>
                  </a:solidFill>
                  <a:effectLst/>
                  <a:uLnTx/>
                  <a:uFillTx/>
                  <a:latin typeface="Raleway Medium"/>
                  <a:ea typeface="+mn-ea"/>
                  <a:cs typeface="+mn-cs"/>
                </a:rPr>
                <a:t>Daleen</a:t>
              </a:r>
              <a:r>
                <a:rPr kumimoji="0" lang="en-US" sz="2200" b="0" i="0" u="none" strike="noStrike" kern="1200" cap="none" spc="0" normalizeH="0" baseline="0" noProof="0" dirty="0">
                  <a:ln>
                    <a:noFill/>
                  </a:ln>
                  <a:solidFill>
                    <a:prstClr val="black">
                      <a:lumMod val="50000"/>
                      <a:lumOff val="50000"/>
                    </a:prstClr>
                  </a:solidFill>
                  <a:effectLst/>
                  <a:uLnTx/>
                  <a:uFillTx/>
                  <a:latin typeface="Raleway Medium"/>
                  <a:ea typeface="+mn-ea"/>
                  <a:cs typeface="+mn-cs"/>
                </a:rPr>
                <a:t> Technologies and International Data Matrix. Taken multiple companies public and secured over $5B in equity/debt financing. Formerly corporate and securities lawyer, has served as General Council and is a member of The Florida Bar Association. </a:t>
              </a:r>
            </a:p>
          </p:txBody>
        </p:sp>
      </p:grpSp>
      <p:grpSp>
        <p:nvGrpSpPr>
          <p:cNvPr id="12" name="Group 11">
            <a:extLst>
              <a:ext uri="{FF2B5EF4-FFF2-40B4-BE49-F238E27FC236}">
                <a16:creationId xmlns:a16="http://schemas.microsoft.com/office/drawing/2014/main" id="{BF92A30F-0864-4AE4-A0D7-C0BE0D32768B}"/>
              </a:ext>
            </a:extLst>
          </p:cNvPr>
          <p:cNvGrpSpPr/>
          <p:nvPr/>
        </p:nvGrpSpPr>
        <p:grpSpPr>
          <a:xfrm>
            <a:off x="8650165" y="2515158"/>
            <a:ext cx="7315200" cy="9094576"/>
            <a:chOff x="12627688" y="2515158"/>
            <a:chExt cx="7315200" cy="9094576"/>
          </a:xfrm>
        </p:grpSpPr>
        <p:pic>
          <p:nvPicPr>
            <p:cNvPr id="31" name="Picture 30" descr="A person wearing a white shirt&#10;&#10;Description automatically generated">
              <a:extLst>
                <a:ext uri="{FF2B5EF4-FFF2-40B4-BE49-F238E27FC236}">
                  <a16:creationId xmlns:a16="http://schemas.microsoft.com/office/drawing/2014/main" id="{01CE0FD9-B141-4CBD-AA94-FB797635E016}"/>
                </a:ext>
              </a:extLst>
            </p:cNvPr>
            <p:cNvPicPr>
              <a:picLocks noChangeAspect="1"/>
            </p:cNvPicPr>
            <p:nvPr/>
          </p:nvPicPr>
          <p:blipFill rotWithShape="1">
            <a:blip r:embed="rId8">
              <a:extLst>
                <a:ext uri="{28A0092B-C50C-407E-A947-70E740481C1C}">
                  <a14:useLocalDpi xmlns:a14="http://schemas.microsoft.com/office/drawing/2010/main" val="0"/>
                </a:ext>
              </a:extLst>
            </a:blip>
            <a:srcRect t="11042" b="11042"/>
            <a:stretch/>
          </p:blipFill>
          <p:spPr>
            <a:xfrm>
              <a:off x="14319328" y="2515158"/>
              <a:ext cx="4297680" cy="4297680"/>
            </a:xfrm>
            <a:prstGeom prst="ellipse">
              <a:avLst/>
            </a:prstGeom>
            <a:ln w="12700">
              <a:solidFill>
                <a:schemeClr val="tx1">
                  <a:lumMod val="95000"/>
                  <a:lumOff val="5000"/>
                </a:schemeClr>
              </a:solidFill>
            </a:ln>
          </p:spPr>
        </p:pic>
        <p:cxnSp>
          <p:nvCxnSpPr>
            <p:cNvPr id="27" name="Straight Connector 26">
              <a:extLst>
                <a:ext uri="{FF2B5EF4-FFF2-40B4-BE49-F238E27FC236}">
                  <a16:creationId xmlns:a16="http://schemas.microsoft.com/office/drawing/2014/main" id="{1FB07C2F-98AF-40E4-BC6F-23F832B0357D}"/>
                </a:ext>
              </a:extLst>
            </p:cNvPr>
            <p:cNvCxnSpPr/>
            <p:nvPr/>
          </p:nvCxnSpPr>
          <p:spPr>
            <a:xfrm>
              <a:off x="14083792" y="7398641"/>
              <a:ext cx="4571999" cy="0"/>
            </a:xfrm>
            <a:prstGeom prst="line">
              <a:avLst/>
            </a:prstGeom>
            <a:ln w="28575">
              <a:solidFill>
                <a:srgbClr val="1A658A"/>
              </a:solidFill>
            </a:ln>
          </p:spPr>
          <p:style>
            <a:lnRef idx="1">
              <a:schemeClr val="accent5"/>
            </a:lnRef>
            <a:fillRef idx="0">
              <a:schemeClr val="accent5"/>
            </a:fillRef>
            <a:effectRef idx="0">
              <a:schemeClr val="accent5"/>
            </a:effectRef>
            <a:fontRef idx="minor">
              <a:schemeClr val="tx1"/>
            </a:fontRef>
          </p:style>
        </p:cxnSp>
        <p:sp>
          <p:nvSpPr>
            <p:cNvPr id="29" name="TextBox 28">
              <a:extLst>
                <a:ext uri="{FF2B5EF4-FFF2-40B4-BE49-F238E27FC236}">
                  <a16:creationId xmlns:a16="http://schemas.microsoft.com/office/drawing/2014/main" id="{BB1589B8-6EFC-4B6D-87BF-AD6AFC31AB66}"/>
                </a:ext>
              </a:extLst>
            </p:cNvPr>
            <p:cNvSpPr txBox="1"/>
            <p:nvPr/>
          </p:nvSpPr>
          <p:spPr>
            <a:xfrm>
              <a:off x="14657656" y="7069016"/>
              <a:ext cx="3621024" cy="1015663"/>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CED"/>
                  </a:solidFill>
                  <a:effectLst/>
                  <a:uLnTx/>
                  <a:uFillTx/>
                  <a:latin typeface="Raleway Medium"/>
                  <a:ea typeface="+mn-ea"/>
                  <a:cs typeface="+mn-cs"/>
                </a:rPr>
                <a:t>Steven Clements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ACED"/>
                  </a:solidFill>
                  <a:effectLst/>
                  <a:uLnTx/>
                  <a:uFillTx/>
                  <a:latin typeface="Raleway Medium"/>
                  <a:ea typeface="+mn-ea"/>
                  <a:cs typeface="+mn-cs"/>
                </a:rPr>
                <a:t>SVP Operations</a:t>
              </a:r>
              <a:endParaRPr kumimoji="0" lang="en-US" sz="2400" b="1" i="0" u="none" strike="noStrike" kern="1200" cap="none" spc="0" normalizeH="0" baseline="0" noProof="0" dirty="0">
                <a:ln>
                  <a:noFill/>
                </a:ln>
                <a:solidFill>
                  <a:srgbClr val="00ACED"/>
                </a:solidFill>
                <a:effectLst/>
                <a:uLnTx/>
                <a:uFillTx/>
                <a:latin typeface="Raleway Medium"/>
                <a:ea typeface="+mn-ea"/>
                <a:cs typeface="+mn-cs"/>
              </a:endParaRPr>
            </a:p>
          </p:txBody>
        </p:sp>
        <p:sp>
          <p:nvSpPr>
            <p:cNvPr id="30" name="TextBox 29">
              <a:extLst>
                <a:ext uri="{FF2B5EF4-FFF2-40B4-BE49-F238E27FC236}">
                  <a16:creationId xmlns:a16="http://schemas.microsoft.com/office/drawing/2014/main" id="{BFAEFCE0-E819-4EB1-9CAB-E7DD897060BE}"/>
                </a:ext>
              </a:extLst>
            </p:cNvPr>
            <p:cNvSpPr txBox="1"/>
            <p:nvPr/>
          </p:nvSpPr>
          <p:spPr>
            <a:xfrm>
              <a:off x="12627688" y="8131859"/>
              <a:ext cx="7315200" cy="34778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i="0" u="none" strike="noStrike" kern="1200" cap="none" spc="0" normalizeH="0" baseline="0" noProof="0" dirty="0">
                  <a:ln>
                    <a:noFill/>
                  </a:ln>
                  <a:solidFill>
                    <a:prstClr val="black">
                      <a:lumMod val="50000"/>
                      <a:lumOff val="50000"/>
                    </a:prstClr>
                  </a:solidFill>
                  <a:effectLst/>
                  <a:uLnTx/>
                  <a:uFillTx/>
                  <a:latin typeface="Raleway Medium"/>
                  <a:ea typeface="+mn-ea"/>
                  <a:cs typeface="+mn-cs"/>
                </a:rPr>
                <a:t>15,000+ flight hours of aviation experience beginning his pursuit of aviation at the age of 15. A former Airline Pilot and now Executive Pilot. Successful leader with a proven record and strong reputation for achieving the highest level of safety and effectiveness in flight operations management. Instrumental in more than 6 successful air carrier certifications including Virgin America serving as a Founding Director and Director of Training. In 2007, was selected by Sir Richard Branson to fly Virgin America’s Inaugural Flight.</a:t>
              </a:r>
            </a:p>
          </p:txBody>
        </p:sp>
      </p:grpSp>
      <p:sp>
        <p:nvSpPr>
          <p:cNvPr id="23" name="TextBox 22">
            <a:extLst>
              <a:ext uri="{FF2B5EF4-FFF2-40B4-BE49-F238E27FC236}">
                <a16:creationId xmlns:a16="http://schemas.microsoft.com/office/drawing/2014/main" id="{E97F7122-D642-458E-8560-F89D284B9150}"/>
              </a:ext>
            </a:extLst>
          </p:cNvPr>
          <p:cNvSpPr txBox="1"/>
          <p:nvPr/>
        </p:nvSpPr>
        <p:spPr>
          <a:xfrm>
            <a:off x="1722402" y="715067"/>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KEY EXECUTIVES</a:t>
            </a:r>
          </a:p>
        </p:txBody>
      </p:sp>
      <p:grpSp>
        <p:nvGrpSpPr>
          <p:cNvPr id="14" name="Group 13">
            <a:extLst>
              <a:ext uri="{FF2B5EF4-FFF2-40B4-BE49-F238E27FC236}">
                <a16:creationId xmlns:a16="http://schemas.microsoft.com/office/drawing/2014/main" id="{2AFBBA09-570D-423B-B95A-6CFD9738C35E}"/>
              </a:ext>
            </a:extLst>
          </p:cNvPr>
          <p:cNvGrpSpPr/>
          <p:nvPr/>
        </p:nvGrpSpPr>
        <p:grpSpPr>
          <a:xfrm>
            <a:off x="16472465" y="2515158"/>
            <a:ext cx="7315200" cy="10110239"/>
            <a:chOff x="16472465" y="2515158"/>
            <a:chExt cx="7315200" cy="10110239"/>
          </a:xfrm>
        </p:grpSpPr>
        <p:pic>
          <p:nvPicPr>
            <p:cNvPr id="9" name="Picture 8" descr="A person wearing a suit and tie&#10;&#10;Description automatically generated">
              <a:extLst>
                <a:ext uri="{FF2B5EF4-FFF2-40B4-BE49-F238E27FC236}">
                  <a16:creationId xmlns:a16="http://schemas.microsoft.com/office/drawing/2014/main" id="{43CE8970-902C-4C29-929F-C84463DCB8C2}"/>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18164105" y="2515158"/>
              <a:ext cx="4297680" cy="4297680"/>
            </a:xfrm>
            <a:prstGeom prst="ellipse">
              <a:avLst/>
            </a:prstGeom>
            <a:ln w="635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cxnSp>
          <p:nvCxnSpPr>
            <p:cNvPr id="25" name="Straight Connector 24">
              <a:extLst>
                <a:ext uri="{FF2B5EF4-FFF2-40B4-BE49-F238E27FC236}">
                  <a16:creationId xmlns:a16="http://schemas.microsoft.com/office/drawing/2014/main" id="{201A158C-B367-4DAC-B3ED-1B9254966929}"/>
                </a:ext>
              </a:extLst>
            </p:cNvPr>
            <p:cNvCxnSpPr>
              <a:cxnSpLocks/>
            </p:cNvCxnSpPr>
            <p:nvPr/>
          </p:nvCxnSpPr>
          <p:spPr>
            <a:xfrm>
              <a:off x="18026946" y="7398641"/>
              <a:ext cx="4571999" cy="0"/>
            </a:xfrm>
            <a:prstGeom prst="line">
              <a:avLst/>
            </a:prstGeom>
            <a:ln w="28575">
              <a:solidFill>
                <a:srgbClr val="1A658A"/>
              </a:solidFill>
            </a:ln>
          </p:spPr>
          <p:style>
            <a:lnRef idx="1">
              <a:schemeClr val="accent5"/>
            </a:lnRef>
            <a:fillRef idx="0">
              <a:schemeClr val="accent5"/>
            </a:fillRef>
            <a:effectRef idx="0">
              <a:schemeClr val="accent5"/>
            </a:effectRef>
            <a:fontRef idx="minor">
              <a:schemeClr val="tx1"/>
            </a:fontRef>
          </p:style>
        </p:cxnSp>
        <p:sp>
          <p:nvSpPr>
            <p:cNvPr id="26" name="TextBox 25">
              <a:extLst>
                <a:ext uri="{FF2B5EF4-FFF2-40B4-BE49-F238E27FC236}">
                  <a16:creationId xmlns:a16="http://schemas.microsoft.com/office/drawing/2014/main" id="{8C34AB55-238E-4558-A386-5573DFED8278}"/>
                </a:ext>
              </a:extLst>
            </p:cNvPr>
            <p:cNvSpPr txBox="1"/>
            <p:nvPr/>
          </p:nvSpPr>
          <p:spPr>
            <a:xfrm>
              <a:off x="18502433" y="7069016"/>
              <a:ext cx="3621024" cy="1015663"/>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CED"/>
                  </a:solidFill>
                  <a:effectLst/>
                  <a:uLnTx/>
                  <a:uFillTx/>
                  <a:latin typeface="Raleway Medium"/>
                  <a:ea typeface="+mn-ea"/>
                  <a:cs typeface="+mn-cs"/>
                </a:rPr>
                <a:t>Stefan </a:t>
              </a:r>
              <a:r>
                <a:rPr kumimoji="0" lang="en-US" sz="3200" b="1" i="0" u="none" strike="noStrike" kern="1200" cap="none" spc="0" normalizeH="0" baseline="0" noProof="0" dirty="0" err="1">
                  <a:ln>
                    <a:noFill/>
                  </a:ln>
                  <a:solidFill>
                    <a:srgbClr val="00ACED"/>
                  </a:solidFill>
                  <a:effectLst/>
                  <a:uLnTx/>
                  <a:uFillTx/>
                  <a:latin typeface="Raleway Medium"/>
                  <a:ea typeface="+mn-ea"/>
                  <a:cs typeface="+mn-cs"/>
                </a:rPr>
                <a:t>Vilner</a:t>
              </a:r>
              <a:endParaRPr kumimoji="0" lang="en-US" sz="3200" b="1" i="0" u="none" strike="noStrike" kern="1200" cap="none" spc="0" normalizeH="0" baseline="0" noProof="0" dirty="0">
                <a:ln>
                  <a:noFill/>
                </a:ln>
                <a:solidFill>
                  <a:srgbClr val="00ACED"/>
                </a:solidFill>
                <a:effectLst/>
                <a:uLnTx/>
                <a:uFillTx/>
                <a:latin typeface="Raleway Medium"/>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sz="2800" b="1" dirty="0">
                  <a:solidFill>
                    <a:srgbClr val="00ACED"/>
                  </a:solidFill>
                  <a:latin typeface="Raleway Medium"/>
                </a:rPr>
                <a:t>Advisor, Europe</a:t>
              </a:r>
              <a:endParaRPr kumimoji="0" lang="en-US" sz="2400" b="1" i="0" u="none" strike="noStrike" kern="1200" cap="none" spc="0" normalizeH="0" baseline="0" noProof="0" dirty="0">
                <a:ln>
                  <a:noFill/>
                </a:ln>
                <a:solidFill>
                  <a:srgbClr val="00ACED"/>
                </a:solidFill>
                <a:effectLst/>
                <a:uLnTx/>
                <a:uFillTx/>
                <a:latin typeface="Raleway Medium"/>
                <a:ea typeface="+mn-ea"/>
                <a:cs typeface="+mn-cs"/>
              </a:endParaRPr>
            </a:p>
          </p:txBody>
        </p:sp>
        <p:sp>
          <p:nvSpPr>
            <p:cNvPr id="28" name="TextBox 27">
              <a:extLst>
                <a:ext uri="{FF2B5EF4-FFF2-40B4-BE49-F238E27FC236}">
                  <a16:creationId xmlns:a16="http://schemas.microsoft.com/office/drawing/2014/main" id="{E2B91ABB-F735-4AFC-825A-4F38E6FC0324}"/>
                </a:ext>
              </a:extLst>
            </p:cNvPr>
            <p:cNvSpPr txBox="1"/>
            <p:nvPr/>
          </p:nvSpPr>
          <p:spPr>
            <a:xfrm>
              <a:off x="16472465" y="8131859"/>
              <a:ext cx="7315200" cy="4493538"/>
            </a:xfrm>
            <a:prstGeom prst="rect">
              <a:avLst/>
            </a:prstGeom>
            <a:noFill/>
          </p:spPr>
          <p:txBody>
            <a:bodyPr wrap="square" rtlCol="0">
              <a:spAutoFit/>
            </a:bodyPr>
            <a:lstStyle/>
            <a:p>
              <a:pPr algn="ctr">
                <a:defRPr/>
              </a:pPr>
              <a:r>
                <a:rPr lang="en-US" sz="2200" dirty="0">
                  <a:solidFill>
                    <a:prstClr val="black">
                      <a:lumMod val="50000"/>
                      <a:lumOff val="50000"/>
                    </a:prstClr>
                  </a:solidFill>
                  <a:latin typeface="Raleway Medium"/>
                </a:rPr>
                <a:t>Based in Copenhagen, Denmark, Stefan is a seasoned aviation operator. He is an experienced CEO, COO and CCO from a number aviation companies across Europe. He served as the CEO of </a:t>
              </a:r>
              <a:r>
                <a:rPr lang="en-US" sz="2200" dirty="0" err="1">
                  <a:solidFill>
                    <a:prstClr val="black">
                      <a:lumMod val="50000"/>
                      <a:lumOff val="50000"/>
                    </a:prstClr>
                  </a:solidFill>
                  <a:latin typeface="Raleway Medium"/>
                </a:rPr>
                <a:t>Jetbird</a:t>
              </a:r>
              <a:r>
                <a:rPr lang="en-US" sz="2200" dirty="0">
                  <a:solidFill>
                    <a:prstClr val="black">
                      <a:lumMod val="50000"/>
                      <a:lumOff val="50000"/>
                    </a:prstClr>
                  </a:solidFill>
                  <a:latin typeface="Raleway Medium"/>
                </a:rPr>
                <a:t> Europe, a Dublin-based air taxi, CEO of North Flying, one of Europe’s leading air ambulance and medevac operators and CCO of Sterling Airlines, Scandinavia first low-cost carrier.  Stefan was the President for the European Low Fares Airlines Association (2003 to 2007) and President of the European Air Taxi Association (2007 to 2010). Stefan is also a passionate private pilot flying both gliders and vintage military aircraft.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lumMod val="50000"/>
                    <a:lumOff val="50000"/>
                  </a:prstClr>
                </a:solidFill>
                <a:effectLst/>
                <a:uLnTx/>
                <a:uFillTx/>
                <a:latin typeface="Raleway Medium"/>
                <a:ea typeface="+mn-ea"/>
                <a:cs typeface="+mn-cs"/>
              </a:endParaRPr>
            </a:p>
          </p:txBody>
        </p:sp>
      </p:grpSp>
      <p:sp>
        <p:nvSpPr>
          <p:cNvPr id="32" name="Slide Number Placeholder 15">
            <a:extLst>
              <a:ext uri="{FF2B5EF4-FFF2-40B4-BE49-F238E27FC236}">
                <a16:creationId xmlns:a16="http://schemas.microsoft.com/office/drawing/2014/main" id="{6A6BF054-46DA-4ACF-A96A-CF05754284A2}"/>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33</a:t>
            </a:fld>
            <a:endParaRPr lang="en-US" sz="3599" dirty="0">
              <a:solidFill>
                <a:schemeClr val="bg1"/>
              </a:solidFill>
            </a:endParaRPr>
          </a:p>
        </p:txBody>
      </p:sp>
    </p:spTree>
    <p:extLst>
      <p:ext uri="{BB962C8B-B14F-4D97-AF65-F5344CB8AC3E}">
        <p14:creationId xmlns:p14="http://schemas.microsoft.com/office/powerpoint/2010/main" val="30720141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6665CA8-243C-410D-85D2-1DE07B8915C9}"/>
              </a:ext>
            </a:extLst>
          </p:cNvPr>
          <p:cNvGrpSpPr/>
          <p:nvPr/>
        </p:nvGrpSpPr>
        <p:grpSpPr>
          <a:xfrm>
            <a:off x="0" y="10372288"/>
            <a:ext cx="24381243" cy="3343712"/>
            <a:chOff x="0" y="10372288"/>
            <a:chExt cx="24381243" cy="3343712"/>
          </a:xfrm>
        </p:grpSpPr>
        <p:pic>
          <p:nvPicPr>
            <p:cNvPr id="7" name="Picture 6">
              <a:extLst>
                <a:ext uri="{FF2B5EF4-FFF2-40B4-BE49-F238E27FC236}">
                  <a16:creationId xmlns:a16="http://schemas.microsoft.com/office/drawing/2014/main" id="{1487C886-B48F-45E0-A897-AFAA5225C2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8" name="Picture 7">
              <a:extLst>
                <a:ext uri="{FF2B5EF4-FFF2-40B4-BE49-F238E27FC236}">
                  <a16:creationId xmlns:a16="http://schemas.microsoft.com/office/drawing/2014/main" id="{73328437-EB03-4C06-9140-26E37D8233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
        <p:nvSpPr>
          <p:cNvPr id="9" name="TextBox 8">
            <a:extLst>
              <a:ext uri="{FF2B5EF4-FFF2-40B4-BE49-F238E27FC236}">
                <a16:creationId xmlns:a16="http://schemas.microsoft.com/office/drawing/2014/main" id="{3E516C52-1DE8-4165-8121-CAA99989CEF2}"/>
              </a:ext>
            </a:extLst>
          </p:cNvPr>
          <p:cNvSpPr txBox="1"/>
          <p:nvPr/>
        </p:nvSpPr>
        <p:spPr>
          <a:xfrm>
            <a:off x="1760502" y="716382"/>
            <a:ext cx="18740345" cy="1015644"/>
          </a:xfrm>
          <a:prstGeom prst="rect">
            <a:avLst/>
          </a:prstGeom>
          <a:noFill/>
        </p:spPr>
        <p:txBody>
          <a:bodyPr wrap="square" lIns="91422" tIns="45711" rIns="91422" bIns="45711" rtlCol="0">
            <a:spAutoFit/>
          </a:bodyPr>
          <a:lstStyle/>
          <a:p>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Operations Management</a:t>
            </a:r>
            <a:endParaRPr lang="id-ID" sz="6000" dirty="0">
              <a:ln>
                <a:solidFill>
                  <a:srgbClr val="00ACED"/>
                </a:solidFill>
              </a:ln>
              <a:solidFill>
                <a:srgbClr val="00ACED"/>
              </a:solidFill>
              <a:effectLst/>
              <a:ea typeface="Open Sans Extrabold" panose="020B0906030804020204" pitchFamily="34" charset="0"/>
              <a:cs typeface="Open Sans Extrabold" panose="020B0906030804020204" pitchFamily="34" charset="0"/>
            </a:endParaRPr>
          </a:p>
        </p:txBody>
      </p:sp>
      <p:grpSp>
        <p:nvGrpSpPr>
          <p:cNvPr id="30" name="Group 29">
            <a:extLst>
              <a:ext uri="{FF2B5EF4-FFF2-40B4-BE49-F238E27FC236}">
                <a16:creationId xmlns:a16="http://schemas.microsoft.com/office/drawing/2014/main" id="{AAB4BB99-3B13-40B0-AF85-069828587BDF}"/>
              </a:ext>
            </a:extLst>
          </p:cNvPr>
          <p:cNvGrpSpPr/>
          <p:nvPr/>
        </p:nvGrpSpPr>
        <p:grpSpPr>
          <a:xfrm>
            <a:off x="279721" y="6685474"/>
            <a:ext cx="5495636" cy="5119343"/>
            <a:chOff x="2450592" y="4528662"/>
            <a:chExt cx="5495636" cy="5119343"/>
          </a:xfrm>
        </p:grpSpPr>
        <p:sp>
          <p:nvSpPr>
            <p:cNvPr id="14" name="TextBox 13">
              <a:extLst>
                <a:ext uri="{FF2B5EF4-FFF2-40B4-BE49-F238E27FC236}">
                  <a16:creationId xmlns:a16="http://schemas.microsoft.com/office/drawing/2014/main" id="{F83B49D3-CFB1-425E-A3A5-D988E31C4C4E}"/>
                </a:ext>
              </a:extLst>
            </p:cNvPr>
            <p:cNvSpPr txBox="1"/>
            <p:nvPr/>
          </p:nvSpPr>
          <p:spPr>
            <a:xfrm>
              <a:off x="3022138" y="4528662"/>
              <a:ext cx="4352545" cy="1015663"/>
            </a:xfrm>
            <a:prstGeom prst="rect">
              <a:avLst/>
            </a:prstGeom>
            <a:solidFill>
              <a:schemeClr val="bg1"/>
            </a:solidFill>
          </p:spPr>
          <p:txBody>
            <a:bodyPr wrap="square" rtlCol="0">
              <a:spAutoFit/>
            </a:bodyPr>
            <a:lstStyle/>
            <a:p>
              <a:pPr algn="ctr"/>
              <a:r>
                <a:rPr lang="en-US" sz="3200" b="1" dirty="0">
                  <a:solidFill>
                    <a:srgbClr val="00ACED"/>
                  </a:solidFill>
                </a:rPr>
                <a:t>Barry Lane</a:t>
              </a:r>
            </a:p>
            <a:p>
              <a:pPr algn="ctr"/>
              <a:r>
                <a:rPr lang="en-US" sz="2800" b="1" dirty="0">
                  <a:solidFill>
                    <a:srgbClr val="00ACED"/>
                  </a:solidFill>
                </a:rPr>
                <a:t>Director of Maintenance </a:t>
              </a:r>
              <a:endParaRPr lang="en-US" sz="2400" b="1" dirty="0">
                <a:solidFill>
                  <a:srgbClr val="00ACED"/>
                </a:solidFill>
              </a:endParaRPr>
            </a:p>
          </p:txBody>
        </p:sp>
        <p:sp>
          <p:nvSpPr>
            <p:cNvPr id="25" name="TextBox 24">
              <a:extLst>
                <a:ext uri="{FF2B5EF4-FFF2-40B4-BE49-F238E27FC236}">
                  <a16:creationId xmlns:a16="http://schemas.microsoft.com/office/drawing/2014/main" id="{17DAA607-6CC0-4D9D-907D-F4FE69750275}"/>
                </a:ext>
              </a:extLst>
            </p:cNvPr>
            <p:cNvSpPr txBox="1"/>
            <p:nvPr/>
          </p:nvSpPr>
          <p:spPr>
            <a:xfrm>
              <a:off x="2450592" y="6170130"/>
              <a:ext cx="5495636" cy="3477875"/>
            </a:xfrm>
            <a:prstGeom prst="rect">
              <a:avLst/>
            </a:prstGeom>
            <a:noFill/>
          </p:spPr>
          <p:txBody>
            <a:bodyPr wrap="square" rtlCol="0">
              <a:spAutoFit/>
            </a:bodyPr>
            <a:lstStyle/>
            <a:p>
              <a:pPr marL="342900" indent="-342900">
                <a:buFont typeface="Arial" panose="020B0604020202020204" pitchFamily="34" charset="0"/>
                <a:buChar char="•"/>
              </a:pPr>
              <a:r>
                <a:rPr lang="en-US" sz="2200" dirty="0">
                  <a:solidFill>
                    <a:schemeClr val="tx1">
                      <a:lumMod val="50000"/>
                      <a:lumOff val="50000"/>
                    </a:schemeClr>
                  </a:solidFill>
                </a:rPr>
                <a:t>42 years A&amp;P; 33 years Inspection Authorized (I.A.), Pilot</a:t>
              </a:r>
            </a:p>
            <a:p>
              <a:pPr marL="342900" indent="-342900">
                <a:buFont typeface="Arial" panose="020B0604020202020204" pitchFamily="34" charset="0"/>
                <a:buChar char="•"/>
              </a:pPr>
              <a:r>
                <a:rPr lang="en-US" sz="2200" dirty="0">
                  <a:solidFill>
                    <a:schemeClr val="tx1">
                      <a:lumMod val="50000"/>
                      <a:lumOff val="50000"/>
                    </a:schemeClr>
                  </a:solidFill>
                </a:rPr>
                <a:t>Served in similar roles with FS Air Service (Air One), </a:t>
              </a:r>
              <a:r>
                <a:rPr lang="en-US" sz="2200" dirty="0" err="1">
                  <a:solidFill>
                    <a:schemeClr val="tx1">
                      <a:lumMod val="50000"/>
                      <a:lumOff val="50000"/>
                    </a:schemeClr>
                  </a:solidFill>
                </a:rPr>
                <a:t>PrivateSky</a:t>
              </a:r>
              <a:r>
                <a:rPr lang="en-US" sz="2200" dirty="0">
                  <a:solidFill>
                    <a:schemeClr val="tx1">
                      <a:lumMod val="50000"/>
                      <a:lumOff val="50000"/>
                    </a:schemeClr>
                  </a:solidFill>
                </a:rPr>
                <a:t>, </a:t>
              </a:r>
              <a:r>
                <a:rPr lang="en-US" sz="2200" dirty="0" err="1">
                  <a:solidFill>
                    <a:schemeClr val="tx1">
                      <a:lumMod val="50000"/>
                      <a:lumOff val="50000"/>
                    </a:schemeClr>
                  </a:solidFill>
                </a:rPr>
                <a:t>SunAir</a:t>
              </a:r>
              <a:r>
                <a:rPr lang="en-US" sz="2200" dirty="0">
                  <a:solidFill>
                    <a:schemeClr val="tx1">
                      <a:lumMod val="50000"/>
                      <a:lumOff val="50000"/>
                    </a:schemeClr>
                  </a:solidFill>
                </a:rPr>
                <a:t> Jets and Coastal Aircraft Maintenance</a:t>
              </a:r>
            </a:p>
            <a:p>
              <a:pPr marL="342900" indent="-342900">
                <a:buFont typeface="Arial" panose="020B0604020202020204" pitchFamily="34" charset="0"/>
                <a:buChar char="•"/>
              </a:pPr>
              <a:r>
                <a:rPr lang="en-US" sz="2200" dirty="0">
                  <a:solidFill>
                    <a:schemeClr val="tx1">
                      <a:lumMod val="50000"/>
                      <a:lumOff val="50000"/>
                    </a:schemeClr>
                  </a:solidFill>
                </a:rPr>
                <a:t>15 years maintenance experience on Williams FJ44</a:t>
              </a:r>
              <a:r>
                <a:rPr lang="en-US" dirty="0"/>
                <a:t> </a:t>
              </a:r>
              <a:endParaRPr lang="en-US" sz="2200" dirty="0">
                <a:solidFill>
                  <a:schemeClr val="tx1">
                    <a:lumMod val="50000"/>
                    <a:lumOff val="50000"/>
                  </a:schemeClr>
                </a:solidFill>
              </a:endParaRPr>
            </a:p>
            <a:p>
              <a:pPr marL="342900" indent="-342900">
                <a:buFont typeface="Arial" panose="020B0604020202020204" pitchFamily="34" charset="0"/>
                <a:buChar char="•"/>
              </a:pPr>
              <a:r>
                <a:rPr lang="en-US" sz="2200" dirty="0">
                  <a:solidFill>
                    <a:schemeClr val="tx1">
                      <a:lumMod val="50000"/>
                      <a:lumOff val="50000"/>
                    </a:schemeClr>
                  </a:solidFill>
                </a:rPr>
                <a:t>Civilian contractor to military and DoD with extensive flight safety training</a:t>
              </a:r>
            </a:p>
            <a:p>
              <a:endParaRPr lang="en-US" sz="2200" dirty="0">
                <a:solidFill>
                  <a:schemeClr val="tx1">
                    <a:lumMod val="50000"/>
                    <a:lumOff val="50000"/>
                  </a:schemeClr>
                </a:solidFill>
              </a:endParaRPr>
            </a:p>
          </p:txBody>
        </p:sp>
      </p:grpSp>
      <p:grpSp>
        <p:nvGrpSpPr>
          <p:cNvPr id="29" name="Group 28">
            <a:extLst>
              <a:ext uri="{FF2B5EF4-FFF2-40B4-BE49-F238E27FC236}">
                <a16:creationId xmlns:a16="http://schemas.microsoft.com/office/drawing/2014/main" id="{7BFF6799-5797-458D-A21B-4A9B43E2C0C9}"/>
              </a:ext>
            </a:extLst>
          </p:cNvPr>
          <p:cNvGrpSpPr/>
          <p:nvPr/>
        </p:nvGrpSpPr>
        <p:grpSpPr>
          <a:xfrm>
            <a:off x="5985780" y="6686645"/>
            <a:ext cx="5495636" cy="5119344"/>
            <a:chOff x="9441007" y="4528661"/>
            <a:chExt cx="5495636" cy="5119344"/>
          </a:xfrm>
        </p:grpSpPr>
        <p:sp>
          <p:nvSpPr>
            <p:cNvPr id="21" name="TextBox 20">
              <a:extLst>
                <a:ext uri="{FF2B5EF4-FFF2-40B4-BE49-F238E27FC236}">
                  <a16:creationId xmlns:a16="http://schemas.microsoft.com/office/drawing/2014/main" id="{41B75E0C-CCBC-4FF7-902B-C7840E1B41C5}"/>
                </a:ext>
              </a:extLst>
            </p:cNvPr>
            <p:cNvSpPr txBox="1"/>
            <p:nvPr/>
          </p:nvSpPr>
          <p:spPr>
            <a:xfrm>
              <a:off x="10012553" y="4528661"/>
              <a:ext cx="4352545" cy="1015663"/>
            </a:xfrm>
            <a:prstGeom prst="rect">
              <a:avLst/>
            </a:prstGeom>
            <a:solidFill>
              <a:schemeClr val="bg1"/>
            </a:solidFill>
          </p:spPr>
          <p:txBody>
            <a:bodyPr wrap="square" rtlCol="0">
              <a:spAutoFit/>
            </a:bodyPr>
            <a:lstStyle/>
            <a:p>
              <a:pPr algn="ctr"/>
              <a:r>
                <a:rPr lang="en-US" sz="3200" b="1" dirty="0">
                  <a:solidFill>
                    <a:srgbClr val="00ACED"/>
                  </a:solidFill>
                </a:rPr>
                <a:t>Carlos Veliz</a:t>
              </a:r>
            </a:p>
            <a:p>
              <a:pPr algn="ctr"/>
              <a:r>
                <a:rPr lang="en-US" sz="2800" b="1" dirty="0">
                  <a:solidFill>
                    <a:srgbClr val="00ACED"/>
                  </a:solidFill>
                </a:rPr>
                <a:t>Director of Safety </a:t>
              </a:r>
              <a:endParaRPr lang="en-US" sz="2400" b="1" dirty="0">
                <a:solidFill>
                  <a:srgbClr val="00ACED"/>
                </a:solidFill>
              </a:endParaRPr>
            </a:p>
          </p:txBody>
        </p:sp>
        <p:sp>
          <p:nvSpPr>
            <p:cNvPr id="26" name="TextBox 25">
              <a:extLst>
                <a:ext uri="{FF2B5EF4-FFF2-40B4-BE49-F238E27FC236}">
                  <a16:creationId xmlns:a16="http://schemas.microsoft.com/office/drawing/2014/main" id="{9BEEE79D-EF53-420A-9A2C-508D752B8234}"/>
                </a:ext>
              </a:extLst>
            </p:cNvPr>
            <p:cNvSpPr txBox="1"/>
            <p:nvPr/>
          </p:nvSpPr>
          <p:spPr>
            <a:xfrm>
              <a:off x="9441007" y="6170130"/>
              <a:ext cx="5495636" cy="3477875"/>
            </a:xfrm>
            <a:prstGeom prst="rect">
              <a:avLst/>
            </a:prstGeom>
            <a:noFill/>
          </p:spPr>
          <p:txBody>
            <a:bodyPr wrap="square" rtlCol="0">
              <a:spAutoFit/>
            </a:bodyPr>
            <a:lstStyle/>
            <a:p>
              <a:pPr marL="342900" indent="-342900">
                <a:buFont typeface="Arial" panose="020B0604020202020204" pitchFamily="34" charset="0"/>
                <a:buChar char="•"/>
              </a:pPr>
              <a:r>
                <a:rPr lang="en-US" sz="2200" dirty="0">
                  <a:solidFill>
                    <a:schemeClr val="tx1">
                      <a:lumMod val="50000"/>
                      <a:lumOff val="50000"/>
                    </a:schemeClr>
                  </a:solidFill>
                </a:rPr>
                <a:t>Seasoned aviation safety professional with over 25 years of technical management experience</a:t>
              </a:r>
            </a:p>
            <a:p>
              <a:pPr marL="342900" indent="-342900">
                <a:buFont typeface="Arial" panose="020B0604020202020204" pitchFamily="34" charset="0"/>
                <a:buChar char="•"/>
              </a:pPr>
              <a:r>
                <a:rPr lang="en-US" sz="2200" dirty="0">
                  <a:solidFill>
                    <a:schemeClr val="tx1">
                      <a:lumMod val="50000"/>
                      <a:lumOff val="50000"/>
                    </a:schemeClr>
                  </a:solidFill>
                </a:rPr>
                <a:t>Head of Safety, L3 Harris; Aviation Operations Research Analyst, ICF Int’l; Director of Safety, Quality and Security for National Airlines; Director of Safety for Cayman Airways</a:t>
              </a:r>
            </a:p>
            <a:p>
              <a:pPr marL="342900" indent="-342900">
                <a:buFont typeface="Arial" panose="020B0604020202020204" pitchFamily="34" charset="0"/>
                <a:buChar char="•"/>
              </a:pPr>
              <a:r>
                <a:rPr lang="en-US" sz="2200" dirty="0">
                  <a:solidFill>
                    <a:schemeClr val="tx1">
                      <a:lumMod val="50000"/>
                      <a:lumOff val="50000"/>
                    </a:schemeClr>
                  </a:solidFill>
                </a:rPr>
                <a:t>FAA Commercial Pilot, Flight Engineer and A&amp;P</a:t>
              </a:r>
            </a:p>
          </p:txBody>
        </p:sp>
      </p:grpSp>
      <p:grpSp>
        <p:nvGrpSpPr>
          <p:cNvPr id="28" name="Group 27">
            <a:extLst>
              <a:ext uri="{FF2B5EF4-FFF2-40B4-BE49-F238E27FC236}">
                <a16:creationId xmlns:a16="http://schemas.microsoft.com/office/drawing/2014/main" id="{90413678-A96D-45AC-837C-6520018F8DFC}"/>
              </a:ext>
            </a:extLst>
          </p:cNvPr>
          <p:cNvGrpSpPr/>
          <p:nvPr/>
        </p:nvGrpSpPr>
        <p:grpSpPr>
          <a:xfrm>
            <a:off x="11752674" y="6686645"/>
            <a:ext cx="5495636" cy="5734898"/>
            <a:chOff x="15800797" y="4528660"/>
            <a:chExt cx="5495636" cy="5734898"/>
          </a:xfrm>
        </p:grpSpPr>
        <p:sp>
          <p:nvSpPr>
            <p:cNvPr id="24" name="TextBox 23">
              <a:extLst>
                <a:ext uri="{FF2B5EF4-FFF2-40B4-BE49-F238E27FC236}">
                  <a16:creationId xmlns:a16="http://schemas.microsoft.com/office/drawing/2014/main" id="{2A145ABE-0714-4844-AE17-E2CCC8A52EED}"/>
                </a:ext>
              </a:extLst>
            </p:cNvPr>
            <p:cNvSpPr txBox="1"/>
            <p:nvPr/>
          </p:nvSpPr>
          <p:spPr>
            <a:xfrm>
              <a:off x="16372343" y="4528660"/>
              <a:ext cx="4352545" cy="1015663"/>
            </a:xfrm>
            <a:prstGeom prst="rect">
              <a:avLst/>
            </a:prstGeom>
            <a:solidFill>
              <a:schemeClr val="bg1"/>
            </a:solidFill>
          </p:spPr>
          <p:txBody>
            <a:bodyPr wrap="square" rtlCol="0">
              <a:spAutoFit/>
            </a:bodyPr>
            <a:lstStyle/>
            <a:p>
              <a:pPr algn="ctr"/>
              <a:r>
                <a:rPr lang="en-US" sz="3200" b="1" dirty="0">
                  <a:solidFill>
                    <a:srgbClr val="00ACED"/>
                  </a:solidFill>
                </a:rPr>
                <a:t>Brent Mireles</a:t>
              </a:r>
            </a:p>
            <a:p>
              <a:pPr algn="ctr"/>
              <a:r>
                <a:rPr lang="en-US" sz="2800" b="1" dirty="0">
                  <a:solidFill>
                    <a:srgbClr val="00ACED"/>
                  </a:solidFill>
                </a:rPr>
                <a:t>Director of Training </a:t>
              </a:r>
              <a:endParaRPr lang="en-US" sz="2400" b="1" dirty="0">
                <a:solidFill>
                  <a:srgbClr val="00ACED"/>
                </a:solidFill>
              </a:endParaRPr>
            </a:p>
          </p:txBody>
        </p:sp>
        <p:sp>
          <p:nvSpPr>
            <p:cNvPr id="27" name="TextBox 26">
              <a:extLst>
                <a:ext uri="{FF2B5EF4-FFF2-40B4-BE49-F238E27FC236}">
                  <a16:creationId xmlns:a16="http://schemas.microsoft.com/office/drawing/2014/main" id="{83981A23-A5DE-424D-803F-6307D1103EDC}"/>
                </a:ext>
              </a:extLst>
            </p:cNvPr>
            <p:cNvSpPr txBox="1"/>
            <p:nvPr/>
          </p:nvSpPr>
          <p:spPr>
            <a:xfrm>
              <a:off x="15800797" y="6170130"/>
              <a:ext cx="5495636" cy="4093428"/>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tx1">
                      <a:lumMod val="50000"/>
                      <a:lumOff val="50000"/>
                    </a:schemeClr>
                  </a:solidFill>
                </a:rPr>
                <a:t>10+ years as a Chief Instructor at some of the largest flight schools in the US. Most recently holding positions of Director of Operations and Vice President for training academies in Florida. </a:t>
              </a:r>
            </a:p>
            <a:p>
              <a:pPr marL="342900" indent="-342900">
                <a:buFont typeface="Arial" panose="020B0604020202020204" pitchFamily="34" charset="0"/>
                <a:buChar char="•"/>
              </a:pPr>
              <a:r>
                <a:rPr lang="en-US" sz="2000" dirty="0">
                  <a:solidFill>
                    <a:schemeClr val="tx1">
                      <a:lumMod val="50000"/>
                      <a:lumOff val="50000"/>
                    </a:schemeClr>
                  </a:solidFill>
                </a:rPr>
                <a:t>Over 4000 hours of flight time with 3000 hours of training experience. A former Airline Pilot and current FAA Safety Team member with a proven success rate. </a:t>
              </a:r>
            </a:p>
            <a:p>
              <a:pPr marL="342900" indent="-342900">
                <a:buFont typeface="Arial" panose="020B0604020202020204" pitchFamily="34" charset="0"/>
                <a:buChar char="•"/>
              </a:pPr>
              <a:r>
                <a:rPr lang="en-US" sz="2000" dirty="0">
                  <a:solidFill>
                    <a:schemeClr val="tx1">
                      <a:lumMod val="50000"/>
                      <a:lumOff val="50000"/>
                    </a:schemeClr>
                  </a:solidFill>
                </a:rPr>
                <a:t>Spent the last 8 years as the Director of Operation, General Manager, and Chief Instructor for Pan Am one of the leaders in airline flight training</a:t>
              </a:r>
            </a:p>
          </p:txBody>
        </p:sp>
      </p:grpSp>
      <p:pic>
        <p:nvPicPr>
          <p:cNvPr id="3" name="Picture 2" descr="A person smiling for the camera&#10;&#10;Description automatically generated">
            <a:extLst>
              <a:ext uri="{FF2B5EF4-FFF2-40B4-BE49-F238E27FC236}">
                <a16:creationId xmlns:a16="http://schemas.microsoft.com/office/drawing/2014/main" id="{54E62BB8-F13A-4CD9-91E6-D73BC01A83BE}"/>
              </a:ext>
            </a:extLst>
          </p:cNvPr>
          <p:cNvPicPr>
            <a:picLocks noChangeAspect="1"/>
          </p:cNvPicPr>
          <p:nvPr/>
        </p:nvPicPr>
        <p:blipFill rotWithShape="1">
          <a:blip r:embed="rId4">
            <a:grayscl/>
            <a:extLst>
              <a:ext uri="{28A0092B-C50C-407E-A947-70E740481C1C}">
                <a14:useLocalDpi xmlns:a14="http://schemas.microsoft.com/office/drawing/2010/main" val="0"/>
              </a:ext>
            </a:extLst>
          </a:blip>
          <a:srcRect l="960" t="12887" r="378" b="13137"/>
          <a:stretch/>
        </p:blipFill>
        <p:spPr>
          <a:xfrm>
            <a:off x="1106788" y="2532093"/>
            <a:ext cx="3841502" cy="384048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0" name="Picture 9" descr="A person wearing a suit and tie&#10;&#10;Description automatically generated">
            <a:extLst>
              <a:ext uri="{FF2B5EF4-FFF2-40B4-BE49-F238E27FC236}">
                <a16:creationId xmlns:a16="http://schemas.microsoft.com/office/drawing/2014/main" id="{7F892780-54CC-442C-B4D6-7EBF61305DA0}"/>
              </a:ext>
            </a:extLst>
          </p:cNvPr>
          <p:cNvPicPr>
            <a:picLocks noChangeAspect="1"/>
          </p:cNvPicPr>
          <p:nvPr/>
        </p:nvPicPr>
        <p:blipFill rotWithShape="1">
          <a:blip r:embed="rId5">
            <a:grayscl/>
            <a:extLst>
              <a:ext uri="{28A0092B-C50C-407E-A947-70E740481C1C}">
                <a14:useLocalDpi xmlns:a14="http://schemas.microsoft.com/office/drawing/2010/main" val="0"/>
              </a:ext>
            </a:extLst>
          </a:blip>
          <a:srcRect l="-1632" t="655" r="214" b="17449"/>
          <a:stretch/>
        </p:blipFill>
        <p:spPr>
          <a:xfrm>
            <a:off x="6860754" y="2532093"/>
            <a:ext cx="3804767" cy="384048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2" name="Picture 11">
            <a:extLst>
              <a:ext uri="{FF2B5EF4-FFF2-40B4-BE49-F238E27FC236}">
                <a16:creationId xmlns:a16="http://schemas.microsoft.com/office/drawing/2014/main" id="{B5C98517-4BBC-4016-8AD0-D4B1F1BA68B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2577984" y="2532093"/>
            <a:ext cx="3804767" cy="3954846"/>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19" name="Slide Number Placeholder 15">
            <a:extLst>
              <a:ext uri="{FF2B5EF4-FFF2-40B4-BE49-F238E27FC236}">
                <a16:creationId xmlns:a16="http://schemas.microsoft.com/office/drawing/2014/main" id="{7CE08841-18B3-4E70-B997-D42ABB0D8A8E}"/>
              </a:ext>
            </a:extLst>
          </p:cNvPr>
          <p:cNvSpPr txBox="1">
            <a:spLocks/>
          </p:cNvSpPr>
          <p:nvPr/>
        </p:nvSpPr>
        <p:spPr>
          <a:xfrm>
            <a:off x="-459283"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C48FCF8-25E9-4F94-BC2B-FA1B572C1FF3}" type="slidenum">
              <a:rPr kumimoji="0" lang="en-US" sz="3599" b="0" i="0" u="none" strike="noStrike" kern="1200" cap="none" spc="0" normalizeH="0" baseline="0" noProof="0">
                <a:ln>
                  <a:noFill/>
                </a:ln>
                <a:solidFill>
                  <a:prstClr val="white"/>
                </a:solidFill>
                <a:effectLst/>
                <a:uLnTx/>
                <a:uFillTx/>
                <a:latin typeface="Raleway Medium"/>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3599" b="0" i="0" u="none" strike="noStrike" kern="1200" cap="none" spc="0" normalizeH="0" baseline="0" noProof="0" dirty="0">
              <a:ln>
                <a:noFill/>
              </a:ln>
              <a:solidFill>
                <a:prstClr val="white"/>
              </a:solidFill>
              <a:effectLst/>
              <a:uLnTx/>
              <a:uFillTx/>
              <a:latin typeface="Raleway Medium"/>
              <a:ea typeface="+mn-ea"/>
              <a:cs typeface="+mn-cs"/>
            </a:endParaRPr>
          </a:p>
        </p:txBody>
      </p:sp>
      <p:grpSp>
        <p:nvGrpSpPr>
          <p:cNvPr id="20" name="Group 19">
            <a:extLst>
              <a:ext uri="{FF2B5EF4-FFF2-40B4-BE49-F238E27FC236}">
                <a16:creationId xmlns:a16="http://schemas.microsoft.com/office/drawing/2014/main" id="{B439C6A4-F1B2-401D-8D51-E7E5A44A6126}"/>
              </a:ext>
            </a:extLst>
          </p:cNvPr>
          <p:cNvGrpSpPr/>
          <p:nvPr/>
        </p:nvGrpSpPr>
        <p:grpSpPr>
          <a:xfrm>
            <a:off x="17919332" y="6686645"/>
            <a:ext cx="5495636" cy="5119345"/>
            <a:chOff x="15800797" y="4528660"/>
            <a:chExt cx="5495636" cy="5119345"/>
          </a:xfrm>
        </p:grpSpPr>
        <p:sp>
          <p:nvSpPr>
            <p:cNvPr id="22" name="TextBox 21">
              <a:extLst>
                <a:ext uri="{FF2B5EF4-FFF2-40B4-BE49-F238E27FC236}">
                  <a16:creationId xmlns:a16="http://schemas.microsoft.com/office/drawing/2014/main" id="{84862A6E-1433-4E7D-9C64-D99F5046A3EB}"/>
                </a:ext>
              </a:extLst>
            </p:cNvPr>
            <p:cNvSpPr txBox="1"/>
            <p:nvPr/>
          </p:nvSpPr>
          <p:spPr>
            <a:xfrm>
              <a:off x="16372343" y="4528660"/>
              <a:ext cx="4352545" cy="1015663"/>
            </a:xfrm>
            <a:prstGeom prst="rect">
              <a:avLst/>
            </a:prstGeom>
            <a:solidFill>
              <a:schemeClr val="bg1"/>
            </a:solidFill>
          </p:spPr>
          <p:txBody>
            <a:bodyPr wrap="square" rtlCol="0">
              <a:spAutoFit/>
            </a:bodyPr>
            <a:lstStyle/>
            <a:p>
              <a:pPr algn="ctr"/>
              <a:r>
                <a:rPr lang="en-US" sz="3200" b="1" dirty="0">
                  <a:solidFill>
                    <a:srgbClr val="00ACED"/>
                  </a:solidFill>
                </a:rPr>
                <a:t>Ivan Popov</a:t>
              </a:r>
            </a:p>
            <a:p>
              <a:pPr algn="ctr"/>
              <a:r>
                <a:rPr lang="en-US" sz="2800" b="1" dirty="0">
                  <a:solidFill>
                    <a:srgbClr val="00ACED"/>
                  </a:solidFill>
                </a:rPr>
                <a:t>Chief Pilot </a:t>
              </a:r>
              <a:endParaRPr lang="en-US" sz="2400" b="1" dirty="0">
                <a:solidFill>
                  <a:srgbClr val="00ACED"/>
                </a:solidFill>
              </a:endParaRPr>
            </a:p>
          </p:txBody>
        </p:sp>
        <p:sp>
          <p:nvSpPr>
            <p:cNvPr id="23" name="TextBox 22">
              <a:extLst>
                <a:ext uri="{FF2B5EF4-FFF2-40B4-BE49-F238E27FC236}">
                  <a16:creationId xmlns:a16="http://schemas.microsoft.com/office/drawing/2014/main" id="{4F42874A-B8B7-484B-A494-100C05A0CE16}"/>
                </a:ext>
              </a:extLst>
            </p:cNvPr>
            <p:cNvSpPr txBox="1"/>
            <p:nvPr/>
          </p:nvSpPr>
          <p:spPr>
            <a:xfrm>
              <a:off x="15800797" y="6170130"/>
              <a:ext cx="5495636" cy="3477875"/>
            </a:xfrm>
            <a:prstGeom prst="rect">
              <a:avLst/>
            </a:prstGeom>
            <a:noFill/>
          </p:spPr>
          <p:txBody>
            <a:bodyPr wrap="square" rtlCol="0">
              <a:spAutoFit/>
            </a:bodyPr>
            <a:lstStyle/>
            <a:p>
              <a:pPr marL="342900" indent="-342900">
                <a:buFont typeface="Arial" panose="020B0604020202020204" pitchFamily="34" charset="0"/>
                <a:buChar char="•"/>
              </a:pPr>
              <a:r>
                <a:rPr lang="en-US" sz="2200" dirty="0">
                  <a:solidFill>
                    <a:schemeClr val="tx1">
                      <a:lumMod val="50000"/>
                      <a:lumOff val="50000"/>
                    </a:schemeClr>
                  </a:solidFill>
                </a:rPr>
                <a:t>Airline Transport Pilot, Commercial Pilot, Flight Instructor (over 4000 </a:t>
              </a:r>
              <a:r>
                <a:rPr lang="en-US" sz="2200" dirty="0" err="1">
                  <a:solidFill>
                    <a:schemeClr val="tx1">
                      <a:lumMod val="50000"/>
                      <a:lumOff val="50000"/>
                    </a:schemeClr>
                  </a:solidFill>
                </a:rPr>
                <a:t>flt</a:t>
              </a:r>
              <a:r>
                <a:rPr lang="en-US" sz="2200" dirty="0">
                  <a:solidFill>
                    <a:schemeClr val="tx1">
                      <a:lumMod val="50000"/>
                      <a:lumOff val="50000"/>
                    </a:schemeClr>
                  </a:solidFill>
                </a:rPr>
                <a:t> </a:t>
              </a:r>
              <a:r>
                <a:rPr lang="en-US" sz="2200" dirty="0" err="1">
                  <a:solidFill>
                    <a:schemeClr val="tx1">
                      <a:lumMod val="50000"/>
                      <a:lumOff val="50000"/>
                    </a:schemeClr>
                  </a:solidFill>
                </a:rPr>
                <a:t>hrs</a:t>
              </a:r>
              <a:r>
                <a:rPr lang="en-US" sz="2200" dirty="0">
                  <a:solidFill>
                    <a:schemeClr val="tx1">
                      <a:lumMod val="50000"/>
                      <a:lumOff val="50000"/>
                    </a:schemeClr>
                  </a:solidFill>
                </a:rPr>
                <a:t>)</a:t>
              </a:r>
            </a:p>
            <a:p>
              <a:pPr marL="342900" indent="-342900">
                <a:buFont typeface="Arial" panose="020B0604020202020204" pitchFamily="34" charset="0"/>
                <a:buChar char="•"/>
              </a:pPr>
              <a:r>
                <a:rPr lang="en-US" sz="2200" dirty="0">
                  <a:solidFill>
                    <a:schemeClr val="tx1">
                      <a:lumMod val="50000"/>
                      <a:lumOff val="50000"/>
                    </a:schemeClr>
                  </a:solidFill>
                </a:rPr>
                <a:t>Additional roles as Check Airman and Safety Manager at Plus One Air; also served as pilot for Jet Access Aviation, </a:t>
              </a:r>
              <a:r>
                <a:rPr lang="en-US" sz="2200" dirty="0" err="1">
                  <a:solidFill>
                    <a:schemeClr val="tx1">
                      <a:lumMod val="50000"/>
                      <a:lumOff val="50000"/>
                    </a:schemeClr>
                  </a:solidFill>
                </a:rPr>
                <a:t>JetReady</a:t>
              </a:r>
              <a:r>
                <a:rPr lang="en-US" sz="2200" dirty="0">
                  <a:solidFill>
                    <a:schemeClr val="tx1">
                      <a:lumMod val="50000"/>
                      <a:lumOff val="50000"/>
                    </a:schemeClr>
                  </a:solidFill>
                </a:rPr>
                <a:t>, ACP Jet Charter</a:t>
              </a:r>
            </a:p>
            <a:p>
              <a:pPr marL="342900" indent="-342900">
                <a:buFont typeface="Arial" panose="020B0604020202020204" pitchFamily="34" charset="0"/>
                <a:buChar char="•"/>
              </a:pPr>
              <a:r>
                <a:rPr lang="en-US" sz="2200" dirty="0">
                  <a:solidFill>
                    <a:schemeClr val="tx1">
                      <a:lumMod val="50000"/>
                      <a:lumOff val="50000"/>
                    </a:schemeClr>
                  </a:solidFill>
                </a:rPr>
                <a:t>Certified Flight Instructor, Recipient of National Aviation Academy Safety Award</a:t>
              </a:r>
            </a:p>
          </p:txBody>
        </p:sp>
      </p:grpSp>
      <p:pic>
        <p:nvPicPr>
          <p:cNvPr id="31" name="Picture 30" descr="A picture containing person, indoor, car, man&#10;&#10;Description automatically generated">
            <a:extLst>
              <a:ext uri="{FF2B5EF4-FFF2-40B4-BE49-F238E27FC236}">
                <a16:creationId xmlns:a16="http://schemas.microsoft.com/office/drawing/2014/main" id="{D1C7886C-704C-4B47-A214-7FAE82FDBAE6}"/>
              </a:ext>
            </a:extLst>
          </p:cNvPr>
          <p:cNvPicPr>
            <a:picLocks noChangeAspect="1"/>
          </p:cNvPicPr>
          <p:nvPr/>
        </p:nvPicPr>
        <p:blipFill rotWithShape="1">
          <a:blip r:embed="rId7">
            <a:grayscl/>
            <a:extLst>
              <a:ext uri="{28A0092B-C50C-407E-A947-70E740481C1C}">
                <a14:useLocalDpi xmlns:a14="http://schemas.microsoft.com/office/drawing/2010/main" val="0"/>
              </a:ext>
            </a:extLst>
          </a:blip>
          <a:srcRect l="4881" t="15224" r="8493" b="19844"/>
          <a:stretch/>
        </p:blipFill>
        <p:spPr>
          <a:xfrm>
            <a:off x="18744643" y="2532093"/>
            <a:ext cx="3845014" cy="384048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064632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80194F5-0B0E-47A5-ADC7-EC4FDEA5837F}"/>
              </a:ext>
            </a:extLst>
          </p:cNvPr>
          <p:cNvSpPr/>
          <p:nvPr/>
        </p:nvSpPr>
        <p:spPr>
          <a:xfrm>
            <a:off x="0" y="0"/>
            <a:ext cx="24377650" cy="13716000"/>
          </a:xfrm>
          <a:prstGeom prst="rect">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aleway Medium"/>
              <a:ea typeface="+mn-ea"/>
              <a:cs typeface="+mn-cs"/>
            </a:endParaRPr>
          </a:p>
        </p:txBody>
      </p:sp>
      <p:grpSp>
        <p:nvGrpSpPr>
          <p:cNvPr id="3" name="Group 2">
            <a:extLst>
              <a:ext uri="{FF2B5EF4-FFF2-40B4-BE49-F238E27FC236}">
                <a16:creationId xmlns:a16="http://schemas.microsoft.com/office/drawing/2014/main" id="{EC7A49DD-522A-442C-AEFD-34E144E29B12}"/>
              </a:ext>
            </a:extLst>
          </p:cNvPr>
          <p:cNvGrpSpPr/>
          <p:nvPr/>
        </p:nvGrpSpPr>
        <p:grpSpPr>
          <a:xfrm>
            <a:off x="0" y="10372288"/>
            <a:ext cx="24381243" cy="3343712"/>
            <a:chOff x="0" y="10372288"/>
            <a:chExt cx="24381243" cy="3343712"/>
          </a:xfrm>
        </p:grpSpPr>
        <p:pic>
          <p:nvPicPr>
            <p:cNvPr id="4" name="Picture 3">
              <a:extLst>
                <a:ext uri="{FF2B5EF4-FFF2-40B4-BE49-F238E27FC236}">
                  <a16:creationId xmlns:a16="http://schemas.microsoft.com/office/drawing/2014/main" id="{4A8335FA-AF0D-46E2-A2A4-03528E8061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5" name="Picture 4">
              <a:extLst>
                <a:ext uri="{FF2B5EF4-FFF2-40B4-BE49-F238E27FC236}">
                  <a16:creationId xmlns:a16="http://schemas.microsoft.com/office/drawing/2014/main" id="{ECD8D1F3-EF3F-44C8-851F-7E36EABBBF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
        <p:nvSpPr>
          <p:cNvPr id="6" name="Slide Number Placeholder 15">
            <a:extLst>
              <a:ext uri="{FF2B5EF4-FFF2-40B4-BE49-F238E27FC236}">
                <a16:creationId xmlns:a16="http://schemas.microsoft.com/office/drawing/2014/main" id="{D991ACDE-F31C-4FC8-B716-828A153DCEA5}"/>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C48FCF8-25E9-4F94-BC2B-FA1B572C1FF3}" type="slidenum">
              <a:rPr kumimoji="0" lang="en-US" sz="3599" b="0" i="0" u="none" strike="noStrike" kern="1200" cap="none" spc="0" normalizeH="0" baseline="0" noProof="0">
                <a:ln>
                  <a:noFill/>
                </a:ln>
                <a:solidFill>
                  <a:prstClr val="white"/>
                </a:solidFill>
                <a:effectLst/>
                <a:uLnTx/>
                <a:uFillTx/>
                <a:latin typeface="Raleway Medium"/>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3599" b="0" i="0" u="none" strike="noStrike" kern="1200" cap="none" spc="0" normalizeH="0" baseline="0" noProof="0" dirty="0">
              <a:ln>
                <a:noFill/>
              </a:ln>
              <a:solidFill>
                <a:prstClr val="white"/>
              </a:solidFill>
              <a:effectLst/>
              <a:uLnTx/>
              <a:uFillTx/>
              <a:latin typeface="Raleway Medium"/>
              <a:ea typeface="+mn-ea"/>
              <a:cs typeface="+mn-cs"/>
            </a:endParaRPr>
          </a:p>
        </p:txBody>
      </p:sp>
      <p:pic>
        <p:nvPicPr>
          <p:cNvPr id="7" name="Online Media 6" title="Vision Jet: Safe Return￢ﾄﾢ Emergency Autoland">
            <a:hlinkClick r:id="" action="ppaction://media"/>
            <a:extLst>
              <a:ext uri="{FF2B5EF4-FFF2-40B4-BE49-F238E27FC236}">
                <a16:creationId xmlns:a16="http://schemas.microsoft.com/office/drawing/2014/main" id="{5FDDBD05-74E7-434B-AE02-BD4442E22D65}"/>
              </a:ext>
            </a:extLst>
          </p:cNvPr>
          <p:cNvPicPr>
            <a:picLocks noRot="1" noChangeAspect="1"/>
          </p:cNvPicPr>
          <p:nvPr>
            <a:videoFile r:link="rId1"/>
          </p:nvPr>
        </p:nvPicPr>
        <p:blipFill>
          <a:blip r:embed="rId5"/>
          <a:stretch>
            <a:fillRect/>
          </a:stretch>
        </p:blipFill>
        <p:spPr>
          <a:xfrm>
            <a:off x="3175000" y="1854993"/>
            <a:ext cx="17373600" cy="9772650"/>
          </a:xfrm>
          <a:prstGeom prst="rect">
            <a:avLst/>
          </a:prstGeom>
        </p:spPr>
      </p:pic>
      <p:sp>
        <p:nvSpPr>
          <p:cNvPr id="2" name="TextBox 1">
            <a:extLst>
              <a:ext uri="{FF2B5EF4-FFF2-40B4-BE49-F238E27FC236}">
                <a16:creationId xmlns:a16="http://schemas.microsoft.com/office/drawing/2014/main" id="{186C9B31-AD4A-4625-AABD-089BB5C8EB33}"/>
              </a:ext>
            </a:extLst>
          </p:cNvPr>
          <p:cNvSpPr txBox="1"/>
          <p:nvPr/>
        </p:nvSpPr>
        <p:spPr>
          <a:xfrm>
            <a:off x="13843000" y="11627643"/>
            <a:ext cx="6745297" cy="523220"/>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Raleway Medium"/>
                <a:ea typeface="+mn-ea"/>
                <a:cs typeface="+mn-cs"/>
                <a:hlinkClick r:id="rId6">
                  <a:extLst>
                    <a:ext uri="{A12FA001-AC4F-418D-AE19-62706E023703}">
                      <ahyp:hlinkClr xmlns:ahyp="http://schemas.microsoft.com/office/drawing/2018/hyperlinkcolor" val="tx"/>
                    </a:ext>
                  </a:extLst>
                </a:hlinkClick>
              </a:rPr>
              <a:t>CLICK HERE FOR SAFE RETURN VIDEO</a:t>
            </a:r>
            <a:endParaRPr kumimoji="0" lang="en-US" sz="2800" b="0" i="0" u="none" strike="noStrike" kern="1200" cap="none" spc="0" normalizeH="0" baseline="0" noProof="0" dirty="0">
              <a:ln>
                <a:noFill/>
              </a:ln>
              <a:solidFill>
                <a:prstClr val="white"/>
              </a:solidFill>
              <a:effectLst/>
              <a:uLnTx/>
              <a:uFillTx/>
              <a:latin typeface="Raleway Medium"/>
              <a:ea typeface="+mn-ea"/>
              <a:cs typeface="+mn-cs"/>
            </a:endParaRPr>
          </a:p>
        </p:txBody>
      </p:sp>
    </p:spTree>
    <p:extLst>
      <p:ext uri="{BB962C8B-B14F-4D97-AF65-F5344CB8AC3E}">
        <p14:creationId xmlns:p14="http://schemas.microsoft.com/office/powerpoint/2010/main" val="3960917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9">
            <a:extLst>
              <a:ext uri="{FF2B5EF4-FFF2-40B4-BE49-F238E27FC236}">
                <a16:creationId xmlns:a16="http://schemas.microsoft.com/office/drawing/2014/main" id="{4CC31D77-71A9-47C4-B6D0-A88BE54BD00F}"/>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31" b="31"/>
          <a:stretch>
            <a:fillRect/>
          </a:stretch>
        </p:blipFill>
        <p:spPr bwMode="auto">
          <a:xfrm>
            <a:off x="0" y="0"/>
            <a:ext cx="2437765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p:cNvSpPr/>
          <p:nvPr/>
        </p:nvSpPr>
        <p:spPr>
          <a:xfrm>
            <a:off x="16962964" y="1584257"/>
            <a:ext cx="6897840" cy="9387105"/>
          </a:xfrm>
          <a:prstGeom prst="roundRect">
            <a:avLst>
              <a:gd name="adj" fmla="val 2778"/>
            </a:avLst>
          </a:prstGeom>
          <a:solidFill>
            <a:srgbClr val="00ACED"/>
          </a:solidFill>
          <a:ln w="127000" cap="rnd">
            <a:noFill/>
          </a:ln>
          <a:effectLst>
            <a:outerShdw blurRad="749300" sx="102000" sy="102000" algn="ctr" rotWithShape="0">
              <a:prstClr val="black">
                <a:alpha val="86000"/>
              </a:prstClr>
            </a:outerShdw>
            <a:reflection blurRad="6350" stA="48000" endPos="15000" dir="5400000" sy="-100000" algn="bl" rotWithShape="0"/>
            <a:softEdge rad="0"/>
          </a:effectLst>
        </p:spPr>
        <p:txBody>
          <a:bodyPr vert="horz" lIns="91440" tIns="45720" rIns="91440" bIns="45720" rtlCol="0" anchor="ctr"/>
          <a:lstStyle/>
          <a:p>
            <a:endParaRPr lang="en-US" dirty="0">
              <a:solidFill>
                <a:schemeClr val="bg1"/>
              </a:solidFill>
            </a:endParaRPr>
          </a:p>
        </p:txBody>
      </p:sp>
      <p:sp>
        <p:nvSpPr>
          <p:cNvPr id="8" name="TextBox 7"/>
          <p:cNvSpPr txBox="1"/>
          <p:nvPr/>
        </p:nvSpPr>
        <p:spPr>
          <a:xfrm>
            <a:off x="17576843" y="2487831"/>
            <a:ext cx="5544616" cy="830997"/>
          </a:xfrm>
          <a:prstGeom prst="rect">
            <a:avLst/>
          </a:prstGeom>
          <a:noFill/>
        </p:spPr>
        <p:txBody>
          <a:bodyPr wrap="square" rtlCol="0">
            <a:spAutoFit/>
          </a:bodyPr>
          <a:lstStyle/>
          <a:p>
            <a:pPr algn="ctr"/>
            <a:r>
              <a:rPr lang="en-GB" sz="4800" dirty="0">
                <a:solidFill>
                  <a:schemeClr val="bg1"/>
                </a:solidFill>
                <a:latin typeface="+mj-lt"/>
                <a:ea typeface="Open Sans Extrabold" panose="020B0906030804020204" pitchFamily="34" charset="0"/>
                <a:cs typeface="Open Sans Extrabold" panose="020B0906030804020204" pitchFamily="34" charset="0"/>
              </a:rPr>
              <a:t>Vision Jet</a:t>
            </a:r>
          </a:p>
        </p:txBody>
      </p:sp>
      <p:sp>
        <p:nvSpPr>
          <p:cNvPr id="9" name="Subtitle 2"/>
          <p:cNvSpPr txBox="1">
            <a:spLocks/>
          </p:cNvSpPr>
          <p:nvPr/>
        </p:nvSpPr>
        <p:spPr>
          <a:xfrm>
            <a:off x="17590023" y="3460927"/>
            <a:ext cx="5643731" cy="757069"/>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200" dirty="0">
                <a:solidFill>
                  <a:schemeClr val="bg1"/>
                </a:solidFill>
                <a:latin typeface="+mn-lt"/>
                <a:cs typeface="Lato Light"/>
              </a:rPr>
              <a:t>Winner of the Collier Trophy</a:t>
            </a:r>
          </a:p>
        </p:txBody>
      </p:sp>
      <p:sp>
        <p:nvSpPr>
          <p:cNvPr id="10" name="Freeform 25"/>
          <p:cNvSpPr>
            <a:spLocks noEditPoints="1"/>
          </p:cNvSpPr>
          <p:nvPr/>
        </p:nvSpPr>
        <p:spPr bwMode="auto">
          <a:xfrm>
            <a:off x="6395276" y="3046124"/>
            <a:ext cx="768911" cy="768911"/>
          </a:xfrm>
          <a:custGeom>
            <a:avLst/>
            <a:gdLst>
              <a:gd name="T0" fmla="*/ 1639 w 1648"/>
              <a:gd name="T1" fmla="*/ 674 h 1648"/>
              <a:gd name="T2" fmla="*/ 1648 w 1648"/>
              <a:gd name="T3" fmla="*/ 621 h 1648"/>
              <a:gd name="T4" fmla="*/ 1576 w 1648"/>
              <a:gd name="T5" fmla="*/ 485 h 1648"/>
              <a:gd name="T6" fmla="*/ 1392 w 1648"/>
              <a:gd name="T7" fmla="*/ 242 h 1648"/>
              <a:gd name="T8" fmla="*/ 1225 w 1648"/>
              <a:gd name="T9" fmla="*/ 125 h 1648"/>
              <a:gd name="T10" fmla="*/ 1225 w 1648"/>
              <a:gd name="T11" fmla="*/ 125 h 1648"/>
              <a:gd name="T12" fmla="*/ 927 w 1648"/>
              <a:gd name="T13" fmla="*/ 32 h 1648"/>
              <a:gd name="T14" fmla="*/ 824 w 1648"/>
              <a:gd name="T15" fmla="*/ 0 h 1648"/>
              <a:gd name="T16" fmla="*/ 721 w 1648"/>
              <a:gd name="T17" fmla="*/ 32 h 1648"/>
              <a:gd name="T18" fmla="*/ 423 w 1648"/>
              <a:gd name="T19" fmla="*/ 125 h 1648"/>
              <a:gd name="T20" fmla="*/ 423 w 1648"/>
              <a:gd name="T21" fmla="*/ 125 h 1648"/>
              <a:gd name="T22" fmla="*/ 256 w 1648"/>
              <a:gd name="T23" fmla="*/ 242 h 1648"/>
              <a:gd name="T24" fmla="*/ 73 w 1648"/>
              <a:gd name="T25" fmla="*/ 485 h 1648"/>
              <a:gd name="T26" fmla="*/ 0 w 1648"/>
              <a:gd name="T27" fmla="*/ 621 h 1648"/>
              <a:gd name="T28" fmla="*/ 9 w 1648"/>
              <a:gd name="T29" fmla="*/ 674 h 1648"/>
              <a:gd name="T30" fmla="*/ 9 w 1648"/>
              <a:gd name="T31" fmla="*/ 974 h 1648"/>
              <a:gd name="T32" fmla="*/ 0 w 1648"/>
              <a:gd name="T33" fmla="*/ 1027 h 1648"/>
              <a:gd name="T34" fmla="*/ 73 w 1648"/>
              <a:gd name="T35" fmla="*/ 1163 h 1648"/>
              <a:gd name="T36" fmla="*/ 256 w 1648"/>
              <a:gd name="T37" fmla="*/ 1406 h 1648"/>
              <a:gd name="T38" fmla="*/ 423 w 1648"/>
              <a:gd name="T39" fmla="*/ 1523 h 1648"/>
              <a:gd name="T40" fmla="*/ 423 w 1648"/>
              <a:gd name="T41" fmla="*/ 1523 h 1648"/>
              <a:gd name="T42" fmla="*/ 721 w 1648"/>
              <a:gd name="T43" fmla="*/ 1616 h 1648"/>
              <a:gd name="T44" fmla="*/ 824 w 1648"/>
              <a:gd name="T45" fmla="*/ 1648 h 1648"/>
              <a:gd name="T46" fmla="*/ 927 w 1648"/>
              <a:gd name="T47" fmla="*/ 1616 h 1648"/>
              <a:gd name="T48" fmla="*/ 1225 w 1648"/>
              <a:gd name="T49" fmla="*/ 1523 h 1648"/>
              <a:gd name="T50" fmla="*/ 1225 w 1648"/>
              <a:gd name="T51" fmla="*/ 1523 h 1648"/>
              <a:gd name="T52" fmla="*/ 1392 w 1648"/>
              <a:gd name="T53" fmla="*/ 1406 h 1648"/>
              <a:gd name="T54" fmla="*/ 1576 w 1648"/>
              <a:gd name="T55" fmla="*/ 1163 h 1648"/>
              <a:gd name="T56" fmla="*/ 1648 w 1648"/>
              <a:gd name="T57" fmla="*/ 1027 h 1648"/>
              <a:gd name="T58" fmla="*/ 1639 w 1648"/>
              <a:gd name="T59" fmla="*/ 974 h 1648"/>
              <a:gd name="T60" fmla="*/ 1639 w 1648"/>
              <a:gd name="T61" fmla="*/ 674 h 1648"/>
              <a:gd name="T62" fmla="*/ 824 w 1648"/>
              <a:gd name="T63" fmla="*/ 1408 h 1648"/>
              <a:gd name="T64" fmla="*/ 240 w 1648"/>
              <a:gd name="T65" fmla="*/ 824 h 1648"/>
              <a:gd name="T66" fmla="*/ 824 w 1648"/>
              <a:gd name="T67" fmla="*/ 240 h 1648"/>
              <a:gd name="T68" fmla="*/ 1408 w 1648"/>
              <a:gd name="T69" fmla="*/ 824 h 1648"/>
              <a:gd name="T70" fmla="*/ 824 w 1648"/>
              <a:gd name="T71" fmla="*/ 1408 h 1648"/>
              <a:gd name="T72" fmla="*/ 738 w 1648"/>
              <a:gd name="T73" fmla="*/ 1096 h 1648"/>
              <a:gd name="T74" fmla="*/ 481 w 1648"/>
              <a:gd name="T75" fmla="*/ 846 h 1648"/>
              <a:gd name="T76" fmla="*/ 587 w 1648"/>
              <a:gd name="T77" fmla="*/ 740 h 1648"/>
              <a:gd name="T78" fmla="*/ 738 w 1648"/>
              <a:gd name="T79" fmla="*/ 883 h 1648"/>
              <a:gd name="T80" fmla="*/ 1061 w 1648"/>
              <a:gd name="T81" fmla="*/ 552 h 1648"/>
              <a:gd name="T82" fmla="*/ 1167 w 1648"/>
              <a:gd name="T83" fmla="*/ 658 h 1648"/>
              <a:gd name="T84" fmla="*/ 738 w 1648"/>
              <a:gd name="T85" fmla="*/ 1096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8" h="1648">
                <a:moveTo>
                  <a:pt x="1639" y="674"/>
                </a:moveTo>
                <a:cubicBezTo>
                  <a:pt x="1645" y="656"/>
                  <a:pt x="1648" y="639"/>
                  <a:pt x="1648" y="621"/>
                </a:cubicBezTo>
                <a:cubicBezTo>
                  <a:pt x="1648" y="568"/>
                  <a:pt x="1622" y="517"/>
                  <a:pt x="1576" y="485"/>
                </a:cubicBezTo>
                <a:cubicBezTo>
                  <a:pt x="1428" y="383"/>
                  <a:pt x="1447" y="408"/>
                  <a:pt x="1392" y="242"/>
                </a:cubicBezTo>
                <a:cubicBezTo>
                  <a:pt x="1368" y="172"/>
                  <a:pt x="1301" y="125"/>
                  <a:pt x="1225" y="125"/>
                </a:cubicBezTo>
                <a:cubicBezTo>
                  <a:pt x="1225" y="125"/>
                  <a:pt x="1225" y="125"/>
                  <a:pt x="1225" y="125"/>
                </a:cubicBezTo>
                <a:cubicBezTo>
                  <a:pt x="1043" y="126"/>
                  <a:pt x="1074" y="136"/>
                  <a:pt x="927" y="32"/>
                </a:cubicBezTo>
                <a:cubicBezTo>
                  <a:pt x="896" y="11"/>
                  <a:pt x="860" y="0"/>
                  <a:pt x="824" y="0"/>
                </a:cubicBezTo>
                <a:cubicBezTo>
                  <a:pt x="788" y="0"/>
                  <a:pt x="752" y="11"/>
                  <a:pt x="721" y="32"/>
                </a:cubicBezTo>
                <a:cubicBezTo>
                  <a:pt x="573" y="136"/>
                  <a:pt x="605" y="126"/>
                  <a:pt x="423" y="125"/>
                </a:cubicBezTo>
                <a:cubicBezTo>
                  <a:pt x="423" y="125"/>
                  <a:pt x="423" y="125"/>
                  <a:pt x="423" y="125"/>
                </a:cubicBezTo>
                <a:cubicBezTo>
                  <a:pt x="347" y="125"/>
                  <a:pt x="280" y="172"/>
                  <a:pt x="256" y="242"/>
                </a:cubicBezTo>
                <a:cubicBezTo>
                  <a:pt x="201" y="409"/>
                  <a:pt x="220" y="383"/>
                  <a:pt x="73" y="485"/>
                </a:cubicBezTo>
                <a:cubicBezTo>
                  <a:pt x="26" y="517"/>
                  <a:pt x="0" y="568"/>
                  <a:pt x="0" y="621"/>
                </a:cubicBezTo>
                <a:cubicBezTo>
                  <a:pt x="0" y="639"/>
                  <a:pt x="3" y="656"/>
                  <a:pt x="9" y="674"/>
                </a:cubicBezTo>
                <a:cubicBezTo>
                  <a:pt x="66" y="840"/>
                  <a:pt x="66" y="808"/>
                  <a:pt x="9" y="974"/>
                </a:cubicBezTo>
                <a:cubicBezTo>
                  <a:pt x="3" y="992"/>
                  <a:pt x="0" y="1009"/>
                  <a:pt x="0" y="1027"/>
                </a:cubicBezTo>
                <a:cubicBezTo>
                  <a:pt x="0" y="1080"/>
                  <a:pt x="26" y="1131"/>
                  <a:pt x="73" y="1163"/>
                </a:cubicBezTo>
                <a:cubicBezTo>
                  <a:pt x="220" y="1265"/>
                  <a:pt x="201" y="1239"/>
                  <a:pt x="256" y="1406"/>
                </a:cubicBezTo>
                <a:cubicBezTo>
                  <a:pt x="280" y="1476"/>
                  <a:pt x="347" y="1523"/>
                  <a:pt x="423" y="1523"/>
                </a:cubicBezTo>
                <a:cubicBezTo>
                  <a:pt x="423" y="1523"/>
                  <a:pt x="423" y="1523"/>
                  <a:pt x="423" y="1523"/>
                </a:cubicBezTo>
                <a:cubicBezTo>
                  <a:pt x="605" y="1522"/>
                  <a:pt x="574" y="1512"/>
                  <a:pt x="721" y="1616"/>
                </a:cubicBezTo>
                <a:cubicBezTo>
                  <a:pt x="752" y="1637"/>
                  <a:pt x="788" y="1648"/>
                  <a:pt x="824" y="1648"/>
                </a:cubicBezTo>
                <a:cubicBezTo>
                  <a:pt x="860" y="1648"/>
                  <a:pt x="896" y="1637"/>
                  <a:pt x="927" y="1616"/>
                </a:cubicBezTo>
                <a:cubicBezTo>
                  <a:pt x="1074" y="1512"/>
                  <a:pt x="1042" y="1522"/>
                  <a:pt x="1225" y="1523"/>
                </a:cubicBezTo>
                <a:cubicBezTo>
                  <a:pt x="1225" y="1523"/>
                  <a:pt x="1225" y="1523"/>
                  <a:pt x="1225" y="1523"/>
                </a:cubicBezTo>
                <a:cubicBezTo>
                  <a:pt x="1301" y="1523"/>
                  <a:pt x="1368" y="1476"/>
                  <a:pt x="1392" y="1406"/>
                </a:cubicBezTo>
                <a:cubicBezTo>
                  <a:pt x="1447" y="1239"/>
                  <a:pt x="1428" y="1265"/>
                  <a:pt x="1576" y="1163"/>
                </a:cubicBezTo>
                <a:cubicBezTo>
                  <a:pt x="1622" y="1131"/>
                  <a:pt x="1648" y="1080"/>
                  <a:pt x="1648" y="1027"/>
                </a:cubicBezTo>
                <a:cubicBezTo>
                  <a:pt x="1648" y="1009"/>
                  <a:pt x="1645" y="992"/>
                  <a:pt x="1639" y="974"/>
                </a:cubicBezTo>
                <a:cubicBezTo>
                  <a:pt x="1582" y="808"/>
                  <a:pt x="1582" y="840"/>
                  <a:pt x="1639" y="674"/>
                </a:cubicBezTo>
                <a:close/>
                <a:moveTo>
                  <a:pt x="824" y="1408"/>
                </a:moveTo>
                <a:cubicBezTo>
                  <a:pt x="502" y="1408"/>
                  <a:pt x="240" y="1146"/>
                  <a:pt x="240" y="824"/>
                </a:cubicBezTo>
                <a:cubicBezTo>
                  <a:pt x="240" y="502"/>
                  <a:pt x="502" y="240"/>
                  <a:pt x="824" y="240"/>
                </a:cubicBezTo>
                <a:cubicBezTo>
                  <a:pt x="1146" y="240"/>
                  <a:pt x="1408" y="502"/>
                  <a:pt x="1408" y="824"/>
                </a:cubicBezTo>
                <a:cubicBezTo>
                  <a:pt x="1408" y="1146"/>
                  <a:pt x="1146" y="1408"/>
                  <a:pt x="824" y="1408"/>
                </a:cubicBezTo>
                <a:close/>
                <a:moveTo>
                  <a:pt x="738" y="1096"/>
                </a:moveTo>
                <a:cubicBezTo>
                  <a:pt x="481" y="846"/>
                  <a:pt x="481" y="846"/>
                  <a:pt x="481" y="846"/>
                </a:cubicBezTo>
                <a:cubicBezTo>
                  <a:pt x="587" y="740"/>
                  <a:pt x="587" y="740"/>
                  <a:pt x="587" y="740"/>
                </a:cubicBezTo>
                <a:cubicBezTo>
                  <a:pt x="738" y="883"/>
                  <a:pt x="738" y="883"/>
                  <a:pt x="738" y="883"/>
                </a:cubicBezTo>
                <a:cubicBezTo>
                  <a:pt x="1061" y="552"/>
                  <a:pt x="1061" y="552"/>
                  <a:pt x="1061" y="552"/>
                </a:cubicBezTo>
                <a:cubicBezTo>
                  <a:pt x="1167" y="658"/>
                  <a:pt x="1167" y="658"/>
                  <a:pt x="1167" y="658"/>
                </a:cubicBezTo>
                <a:lnTo>
                  <a:pt x="738" y="109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bg-BG" dirty="0">
              <a:latin typeface="Lato Light"/>
            </a:endParaRPr>
          </a:p>
        </p:txBody>
      </p:sp>
      <p:sp>
        <p:nvSpPr>
          <p:cNvPr id="12" name="TextBox 11"/>
          <p:cNvSpPr txBox="1"/>
          <p:nvPr/>
        </p:nvSpPr>
        <p:spPr>
          <a:xfrm>
            <a:off x="17166893" y="5988981"/>
            <a:ext cx="6364516" cy="3416320"/>
          </a:xfrm>
          <a:prstGeom prst="rect">
            <a:avLst/>
          </a:prstGeom>
          <a:noFill/>
        </p:spPr>
        <p:txBody>
          <a:bodyPr wrap="square" rtlCol="0">
            <a:spAutoFit/>
          </a:bodyPr>
          <a:lstStyle/>
          <a:p>
            <a:pPr algn="ctr"/>
            <a:r>
              <a:rPr lang="en-US" sz="2400" dirty="0">
                <a:solidFill>
                  <a:schemeClr val="bg1"/>
                </a:solidFill>
              </a:rPr>
              <a:t>Washington, DC - April 4, 2018 - The National Aeronautic Association (NAA) is pleased to announce that Cirrus Aircraft has been named as the recipient of the 2017 Robert J. Collier Trophy for “… designing, certifying, and entering-into-service the Vision Jet - the world’s first single-engine general aviation personal jet aircraft with a whole airframe parachute system.” </a:t>
            </a:r>
          </a:p>
        </p:txBody>
      </p:sp>
      <p:sp>
        <p:nvSpPr>
          <p:cNvPr id="18" name="Slide Number Placeholder 15"/>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36</a:t>
            </a:fld>
            <a:endParaRPr lang="en-US" sz="3600" dirty="0">
              <a:solidFill>
                <a:schemeClr val="bg1"/>
              </a:solidFill>
            </a:endParaRP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43751" y="11255559"/>
            <a:ext cx="5150391" cy="1892047"/>
          </a:xfrm>
          <a:prstGeom prst="rect">
            <a:avLst/>
          </a:prstGeom>
          <a:effectLst>
            <a:glow>
              <a:schemeClr val="accent1">
                <a:alpha val="40000"/>
              </a:schemeClr>
            </a:glow>
            <a:outerShdw blurRad="88900" dist="38100" dir="2700000" sx="103000" sy="103000" algn="tl" rotWithShape="0">
              <a:prstClr val="black">
                <a:alpha val="40000"/>
              </a:prstClr>
            </a:outerShdw>
          </a:effectLst>
        </p:spPr>
      </p:pic>
      <p:pic>
        <p:nvPicPr>
          <p:cNvPr id="20" name="Picture 11">
            <a:extLst>
              <a:ext uri="{FF2B5EF4-FFF2-40B4-BE49-F238E27FC236}">
                <a16:creationId xmlns:a16="http://schemas.microsoft.com/office/drawing/2014/main" id="{6E0CA538-0393-479F-804D-A2D49CAF00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06473" y="4262540"/>
            <a:ext cx="4285356" cy="122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ounded Rectangle 3">
            <a:extLst>
              <a:ext uri="{FF2B5EF4-FFF2-40B4-BE49-F238E27FC236}">
                <a16:creationId xmlns:a16="http://schemas.microsoft.com/office/drawing/2014/main" id="{72BEC70C-C7E9-412C-B536-4DB67E498FD8}"/>
              </a:ext>
            </a:extLst>
          </p:cNvPr>
          <p:cNvSpPr/>
          <p:nvPr/>
        </p:nvSpPr>
        <p:spPr>
          <a:xfrm>
            <a:off x="596528" y="9900966"/>
            <a:ext cx="6897840" cy="3083006"/>
          </a:xfrm>
          <a:prstGeom prst="roundRect">
            <a:avLst>
              <a:gd name="adj" fmla="val 2778"/>
            </a:avLst>
          </a:prstGeom>
          <a:solidFill>
            <a:srgbClr val="00ACED"/>
          </a:solidFill>
          <a:ln w="127000" cap="rnd">
            <a:noFill/>
          </a:ln>
          <a:effectLst>
            <a:outerShdw blurRad="749300" sx="102000" sy="102000" algn="ctr" rotWithShape="0">
              <a:prstClr val="black">
                <a:alpha val="86000"/>
              </a:prstClr>
            </a:outerShdw>
            <a:reflection blurRad="6350" stA="48000" endPos="15000" dir="5400000" sy="-100000" algn="bl" rotWithShape="0"/>
            <a:softEdge rad="0"/>
          </a:effectLst>
        </p:spPr>
        <p:txBody>
          <a:bodyPr vert="horz" lIns="91440" tIns="45720" rIns="91440" bIns="45720" rtlCol="0" anchor="ctr"/>
          <a:lstStyle/>
          <a:p>
            <a:r>
              <a:rPr lang="en-US" sz="2400" b="1" dirty="0">
                <a:solidFill>
                  <a:schemeClr val="bg1"/>
                </a:solidFill>
              </a:rPr>
              <a:t>The Vision Jet Was the Most-Delivered Business Jet in 2018</a:t>
            </a:r>
          </a:p>
          <a:p>
            <a:endParaRPr lang="en-US" sz="2400" dirty="0">
              <a:solidFill>
                <a:schemeClr val="bg1"/>
              </a:solidFill>
            </a:endParaRPr>
          </a:p>
          <a:p>
            <a:r>
              <a:rPr lang="en-US" sz="2400" dirty="0">
                <a:solidFill>
                  <a:schemeClr val="bg1"/>
                </a:solidFill>
              </a:rPr>
              <a:t>The single-engine Cirrus edges out Bombardier’s Challenger 350 and the Cessna Citation Latitude </a:t>
            </a:r>
          </a:p>
        </p:txBody>
      </p:sp>
    </p:spTree>
    <p:extLst>
      <p:ext uri="{BB962C8B-B14F-4D97-AF65-F5344CB8AC3E}">
        <p14:creationId xmlns:p14="http://schemas.microsoft.com/office/powerpoint/2010/main" val="2788513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C8589251-3F43-4039-8EC0-402EF118CE03}"/>
              </a:ext>
            </a:extLst>
          </p:cNvPr>
          <p:cNvPicPr>
            <a:picLocks noGrp="1" noChangeAspect="1"/>
          </p:cNvPicPr>
          <p:nvPr>
            <p:ph type="pic" sz="quarter" idx="13"/>
          </p:nvPr>
        </p:nvPicPr>
        <p:blipFill>
          <a:blip r:embed="rId2"/>
          <a:srcRect l="9373" r="9373"/>
          <a:stretch>
            <a:fillRect/>
          </a:stretch>
        </p:blipFill>
        <p:spPr>
          <a:prstGeom prst="rect">
            <a:avLst/>
          </a:prstGeom>
        </p:spPr>
      </p:pic>
      <p:sp>
        <p:nvSpPr>
          <p:cNvPr id="5" name="Rounded Rectangle 3">
            <a:extLst>
              <a:ext uri="{FF2B5EF4-FFF2-40B4-BE49-F238E27FC236}">
                <a16:creationId xmlns:a16="http://schemas.microsoft.com/office/drawing/2014/main" id="{568AF794-BDAE-4CC3-A527-93123707AA44}"/>
              </a:ext>
            </a:extLst>
          </p:cNvPr>
          <p:cNvSpPr/>
          <p:nvPr/>
        </p:nvSpPr>
        <p:spPr>
          <a:xfrm>
            <a:off x="494928" y="1389185"/>
            <a:ext cx="6363072" cy="2626634"/>
          </a:xfrm>
          <a:prstGeom prst="roundRect">
            <a:avLst>
              <a:gd name="adj" fmla="val 2778"/>
            </a:avLst>
          </a:prstGeom>
          <a:solidFill>
            <a:srgbClr val="00ACED"/>
          </a:solidFill>
          <a:ln w="127000" cap="rnd">
            <a:noFill/>
          </a:ln>
          <a:effectLst>
            <a:outerShdw blurRad="749300" sx="102000" sy="102000" algn="ctr" rotWithShape="0">
              <a:prstClr val="black">
                <a:alpha val="86000"/>
              </a:prstClr>
            </a:outerShdw>
            <a:reflection blurRad="6350" stA="48000" endPos="15000" dir="5400000" sy="-100000" algn="bl" rotWithShape="0"/>
            <a:softEdge rad="0"/>
          </a:effectLst>
        </p:spPr>
        <p:txBody>
          <a:bodyPr vert="horz" lIns="91440" tIns="45720" rIns="91440" bIns="45720" rtlCol="0" anchor="ctr"/>
          <a:lstStyle/>
          <a:p>
            <a:r>
              <a:rPr lang="en-US" sz="2400" b="1" dirty="0">
                <a:solidFill>
                  <a:schemeClr val="bg1"/>
                </a:solidFill>
              </a:rPr>
              <a:t>Transformative Cabin</a:t>
            </a:r>
          </a:p>
          <a:p>
            <a:endParaRPr lang="en-US" sz="2400" dirty="0">
              <a:solidFill>
                <a:schemeClr val="bg1"/>
              </a:solidFill>
            </a:endParaRPr>
          </a:p>
          <a:p>
            <a:r>
              <a:rPr lang="en-US" sz="2400" dirty="0">
                <a:solidFill>
                  <a:schemeClr val="bg1"/>
                </a:solidFill>
              </a:rPr>
              <a:t>The Vision Jet has 28 possible seating configurations for all Verijet missions</a:t>
            </a:r>
          </a:p>
        </p:txBody>
      </p:sp>
      <p:pic>
        <p:nvPicPr>
          <p:cNvPr id="6" name="Picture 5">
            <a:extLst>
              <a:ext uri="{FF2B5EF4-FFF2-40B4-BE49-F238E27FC236}">
                <a16:creationId xmlns:a16="http://schemas.microsoft.com/office/drawing/2014/main" id="{D5B1467D-2C35-4E12-AB8D-45F70E3DF2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58488" y="9822889"/>
            <a:ext cx="8119162" cy="2982653"/>
          </a:xfrm>
          <a:prstGeom prst="rect">
            <a:avLst/>
          </a:prstGeom>
        </p:spPr>
      </p:pic>
      <p:pic>
        <p:nvPicPr>
          <p:cNvPr id="7" name="Picture 6">
            <a:extLst>
              <a:ext uri="{FF2B5EF4-FFF2-40B4-BE49-F238E27FC236}">
                <a16:creationId xmlns:a16="http://schemas.microsoft.com/office/drawing/2014/main" id="{EA17A9D1-D279-48F6-B390-53688747986E}"/>
              </a:ext>
            </a:extLst>
          </p:cNvPr>
          <p:cNvPicPr>
            <a:picLocks noChangeAspect="1"/>
          </p:cNvPicPr>
          <p:nvPr/>
        </p:nvPicPr>
        <p:blipFill>
          <a:blip r:embed="rId4"/>
          <a:stretch>
            <a:fillRect/>
          </a:stretch>
        </p:blipFill>
        <p:spPr>
          <a:xfrm>
            <a:off x="0" y="11329970"/>
            <a:ext cx="4667284" cy="2386030"/>
          </a:xfrm>
          <a:prstGeom prst="rect">
            <a:avLst/>
          </a:prstGeom>
        </p:spPr>
      </p:pic>
      <p:sp>
        <p:nvSpPr>
          <p:cNvPr id="8" name="Slide Number Placeholder 15">
            <a:extLst>
              <a:ext uri="{FF2B5EF4-FFF2-40B4-BE49-F238E27FC236}">
                <a16:creationId xmlns:a16="http://schemas.microsoft.com/office/drawing/2014/main" id="{3F6714E0-53CE-469E-99F6-049594A0564B}"/>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37</a:t>
            </a:fld>
            <a:endParaRPr lang="en-US" sz="3600" dirty="0">
              <a:solidFill>
                <a:schemeClr val="bg1"/>
              </a:solidFill>
            </a:endParaRPr>
          </a:p>
        </p:txBody>
      </p:sp>
    </p:spTree>
    <p:extLst>
      <p:ext uri="{BB962C8B-B14F-4D97-AF65-F5344CB8AC3E}">
        <p14:creationId xmlns:p14="http://schemas.microsoft.com/office/powerpoint/2010/main" val="2053914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AFDC122-C7E5-43AE-A327-4EC5BCAB50B8}"/>
              </a:ext>
            </a:extLst>
          </p:cNvPr>
          <p:cNvPicPr>
            <a:picLocks noChangeAspect="1"/>
          </p:cNvPicPr>
          <p:nvPr/>
        </p:nvPicPr>
        <p:blipFill>
          <a:blip r:embed="rId3"/>
          <a:stretch>
            <a:fillRect/>
          </a:stretch>
        </p:blipFill>
        <p:spPr>
          <a:xfrm>
            <a:off x="0" y="0"/>
            <a:ext cx="12662452" cy="13753842"/>
          </a:xfrm>
          <a:prstGeom prst="rect">
            <a:avLst/>
          </a:prstGeom>
        </p:spPr>
      </p:pic>
      <p:sp>
        <p:nvSpPr>
          <p:cNvPr id="4" name="Rounded Rectangle 3"/>
          <p:cNvSpPr/>
          <p:nvPr/>
        </p:nvSpPr>
        <p:spPr>
          <a:xfrm>
            <a:off x="15084469" y="1425231"/>
            <a:ext cx="6897840" cy="11475760"/>
          </a:xfrm>
          <a:prstGeom prst="roundRect">
            <a:avLst>
              <a:gd name="adj" fmla="val 2778"/>
            </a:avLst>
          </a:prstGeom>
          <a:solidFill>
            <a:srgbClr val="00ACED"/>
          </a:solidFill>
          <a:ln w="127000" cap="rnd">
            <a:noFill/>
          </a:ln>
          <a:effectLst>
            <a:outerShdw blurRad="749300" sx="102000" sy="102000" algn="ctr" rotWithShape="0">
              <a:prstClr val="black">
                <a:alpha val="86000"/>
              </a:prstClr>
            </a:outerShdw>
            <a:reflection blurRad="6350" stA="48000" endPos="15000" dir="5400000" sy="-100000" algn="bl" rotWithShape="0"/>
            <a:softEdge rad="0"/>
          </a:effectLst>
        </p:spPr>
        <p:txBody>
          <a:bodyPr vert="horz" lIns="91440" tIns="45720" rIns="91440" bIns="45720" rtlCol="0" anchor="ctr"/>
          <a:lstStyle/>
          <a:p>
            <a:endParaRPr lang="en-US" dirty="0">
              <a:solidFill>
                <a:schemeClr val="bg1"/>
              </a:solidFill>
            </a:endParaRPr>
          </a:p>
        </p:txBody>
      </p:sp>
      <p:sp>
        <p:nvSpPr>
          <p:cNvPr id="8" name="TextBox 7"/>
          <p:cNvSpPr txBox="1"/>
          <p:nvPr/>
        </p:nvSpPr>
        <p:spPr>
          <a:xfrm>
            <a:off x="15691507" y="1980935"/>
            <a:ext cx="5544616" cy="830997"/>
          </a:xfrm>
          <a:prstGeom prst="rect">
            <a:avLst/>
          </a:prstGeom>
          <a:noFill/>
        </p:spPr>
        <p:txBody>
          <a:bodyPr wrap="square" rtlCol="0">
            <a:spAutoFit/>
          </a:bodyPr>
          <a:lstStyle/>
          <a:p>
            <a:pPr algn="ctr"/>
            <a:r>
              <a:rPr lang="en-GB" sz="4800" dirty="0">
                <a:solidFill>
                  <a:schemeClr val="bg1"/>
                </a:solidFill>
                <a:latin typeface="+mj-lt"/>
                <a:ea typeface="Open Sans Extrabold" panose="020B0906030804020204" pitchFamily="34" charset="0"/>
                <a:cs typeface="Open Sans Extrabold" panose="020B0906030804020204" pitchFamily="34" charset="0"/>
              </a:rPr>
              <a:t>Safety By Design</a:t>
            </a:r>
          </a:p>
        </p:txBody>
      </p:sp>
      <p:sp>
        <p:nvSpPr>
          <p:cNvPr id="9" name="Subtitle 2"/>
          <p:cNvSpPr txBox="1">
            <a:spLocks/>
          </p:cNvSpPr>
          <p:nvPr/>
        </p:nvSpPr>
        <p:spPr>
          <a:xfrm>
            <a:off x="15368507" y="3628946"/>
            <a:ext cx="6613802" cy="6272425"/>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endParaRPr lang="en-US" sz="3200" dirty="0">
              <a:solidFill>
                <a:schemeClr val="bg1"/>
              </a:solidFill>
              <a:latin typeface="+mn-lt"/>
              <a:cs typeface="Lato Light"/>
            </a:endParaRPr>
          </a:p>
          <a:p>
            <a:r>
              <a:rPr lang="en-US" sz="3200" dirty="0">
                <a:solidFill>
                  <a:schemeClr val="bg1"/>
                </a:solidFill>
                <a:latin typeface="+mn-lt"/>
                <a:cs typeface="Lato Light"/>
              </a:rPr>
              <a:t>Safe Return</a:t>
            </a:r>
          </a:p>
          <a:p>
            <a:r>
              <a:rPr lang="en-US" sz="3200" dirty="0">
                <a:solidFill>
                  <a:schemeClr val="bg1"/>
                </a:solidFill>
                <a:latin typeface="+mn-lt"/>
                <a:cs typeface="Lato Light"/>
              </a:rPr>
              <a:t>Cirrus Airframe Parachute System</a:t>
            </a:r>
          </a:p>
          <a:p>
            <a:r>
              <a:rPr lang="en-US" sz="3200" dirty="0">
                <a:solidFill>
                  <a:schemeClr val="bg1"/>
                </a:solidFill>
                <a:latin typeface="+mn-lt"/>
                <a:cs typeface="Lato Light"/>
              </a:rPr>
              <a:t>Full Motion Simulator Training</a:t>
            </a:r>
          </a:p>
          <a:p>
            <a:r>
              <a:rPr lang="en-US" sz="3200" dirty="0">
                <a:solidFill>
                  <a:schemeClr val="bg1"/>
                </a:solidFill>
                <a:latin typeface="+mn-lt"/>
                <a:cs typeface="Lato Light"/>
              </a:rPr>
              <a:t>Williams Turbine</a:t>
            </a:r>
          </a:p>
          <a:p>
            <a:r>
              <a:rPr lang="en-US" sz="3200" dirty="0">
                <a:solidFill>
                  <a:schemeClr val="bg1"/>
                </a:solidFill>
                <a:latin typeface="+mn-lt"/>
                <a:cs typeface="Lato Light"/>
              </a:rPr>
              <a:t>Envelope Protection</a:t>
            </a:r>
          </a:p>
          <a:p>
            <a:r>
              <a:rPr lang="en-US" sz="3200" dirty="0">
                <a:solidFill>
                  <a:schemeClr val="bg1"/>
                </a:solidFill>
                <a:latin typeface="+mn-lt"/>
                <a:cs typeface="Lato Light"/>
              </a:rPr>
              <a:t>Forward Looking Infrared</a:t>
            </a:r>
          </a:p>
          <a:p>
            <a:r>
              <a:rPr lang="en-US" sz="3200" dirty="0">
                <a:solidFill>
                  <a:schemeClr val="bg1"/>
                </a:solidFill>
                <a:latin typeface="+mn-lt"/>
                <a:cs typeface="Lato Light"/>
              </a:rPr>
              <a:t>Safe Taxi</a:t>
            </a:r>
          </a:p>
          <a:p>
            <a:r>
              <a:rPr lang="en-US" sz="3200" dirty="0">
                <a:solidFill>
                  <a:schemeClr val="bg1"/>
                </a:solidFill>
                <a:latin typeface="+mn-lt"/>
                <a:cs typeface="Lato Light"/>
              </a:rPr>
              <a:t>….</a:t>
            </a:r>
          </a:p>
        </p:txBody>
      </p:sp>
      <p:sp>
        <p:nvSpPr>
          <p:cNvPr id="10" name="Freeform 25"/>
          <p:cNvSpPr>
            <a:spLocks noEditPoints="1"/>
          </p:cNvSpPr>
          <p:nvPr/>
        </p:nvSpPr>
        <p:spPr bwMode="auto">
          <a:xfrm>
            <a:off x="6395276" y="3046124"/>
            <a:ext cx="768911" cy="768911"/>
          </a:xfrm>
          <a:custGeom>
            <a:avLst/>
            <a:gdLst>
              <a:gd name="T0" fmla="*/ 1639 w 1648"/>
              <a:gd name="T1" fmla="*/ 674 h 1648"/>
              <a:gd name="T2" fmla="*/ 1648 w 1648"/>
              <a:gd name="T3" fmla="*/ 621 h 1648"/>
              <a:gd name="T4" fmla="*/ 1576 w 1648"/>
              <a:gd name="T5" fmla="*/ 485 h 1648"/>
              <a:gd name="T6" fmla="*/ 1392 w 1648"/>
              <a:gd name="T7" fmla="*/ 242 h 1648"/>
              <a:gd name="T8" fmla="*/ 1225 w 1648"/>
              <a:gd name="T9" fmla="*/ 125 h 1648"/>
              <a:gd name="T10" fmla="*/ 1225 w 1648"/>
              <a:gd name="T11" fmla="*/ 125 h 1648"/>
              <a:gd name="T12" fmla="*/ 927 w 1648"/>
              <a:gd name="T13" fmla="*/ 32 h 1648"/>
              <a:gd name="T14" fmla="*/ 824 w 1648"/>
              <a:gd name="T15" fmla="*/ 0 h 1648"/>
              <a:gd name="T16" fmla="*/ 721 w 1648"/>
              <a:gd name="T17" fmla="*/ 32 h 1648"/>
              <a:gd name="T18" fmla="*/ 423 w 1648"/>
              <a:gd name="T19" fmla="*/ 125 h 1648"/>
              <a:gd name="T20" fmla="*/ 423 w 1648"/>
              <a:gd name="T21" fmla="*/ 125 h 1648"/>
              <a:gd name="T22" fmla="*/ 256 w 1648"/>
              <a:gd name="T23" fmla="*/ 242 h 1648"/>
              <a:gd name="T24" fmla="*/ 73 w 1648"/>
              <a:gd name="T25" fmla="*/ 485 h 1648"/>
              <a:gd name="T26" fmla="*/ 0 w 1648"/>
              <a:gd name="T27" fmla="*/ 621 h 1648"/>
              <a:gd name="T28" fmla="*/ 9 w 1648"/>
              <a:gd name="T29" fmla="*/ 674 h 1648"/>
              <a:gd name="T30" fmla="*/ 9 w 1648"/>
              <a:gd name="T31" fmla="*/ 974 h 1648"/>
              <a:gd name="T32" fmla="*/ 0 w 1648"/>
              <a:gd name="T33" fmla="*/ 1027 h 1648"/>
              <a:gd name="T34" fmla="*/ 73 w 1648"/>
              <a:gd name="T35" fmla="*/ 1163 h 1648"/>
              <a:gd name="T36" fmla="*/ 256 w 1648"/>
              <a:gd name="T37" fmla="*/ 1406 h 1648"/>
              <a:gd name="T38" fmla="*/ 423 w 1648"/>
              <a:gd name="T39" fmla="*/ 1523 h 1648"/>
              <a:gd name="T40" fmla="*/ 423 w 1648"/>
              <a:gd name="T41" fmla="*/ 1523 h 1648"/>
              <a:gd name="T42" fmla="*/ 721 w 1648"/>
              <a:gd name="T43" fmla="*/ 1616 h 1648"/>
              <a:gd name="T44" fmla="*/ 824 w 1648"/>
              <a:gd name="T45" fmla="*/ 1648 h 1648"/>
              <a:gd name="T46" fmla="*/ 927 w 1648"/>
              <a:gd name="T47" fmla="*/ 1616 h 1648"/>
              <a:gd name="T48" fmla="*/ 1225 w 1648"/>
              <a:gd name="T49" fmla="*/ 1523 h 1648"/>
              <a:gd name="T50" fmla="*/ 1225 w 1648"/>
              <a:gd name="T51" fmla="*/ 1523 h 1648"/>
              <a:gd name="T52" fmla="*/ 1392 w 1648"/>
              <a:gd name="T53" fmla="*/ 1406 h 1648"/>
              <a:gd name="T54" fmla="*/ 1576 w 1648"/>
              <a:gd name="T55" fmla="*/ 1163 h 1648"/>
              <a:gd name="T56" fmla="*/ 1648 w 1648"/>
              <a:gd name="T57" fmla="*/ 1027 h 1648"/>
              <a:gd name="T58" fmla="*/ 1639 w 1648"/>
              <a:gd name="T59" fmla="*/ 974 h 1648"/>
              <a:gd name="T60" fmla="*/ 1639 w 1648"/>
              <a:gd name="T61" fmla="*/ 674 h 1648"/>
              <a:gd name="T62" fmla="*/ 824 w 1648"/>
              <a:gd name="T63" fmla="*/ 1408 h 1648"/>
              <a:gd name="T64" fmla="*/ 240 w 1648"/>
              <a:gd name="T65" fmla="*/ 824 h 1648"/>
              <a:gd name="T66" fmla="*/ 824 w 1648"/>
              <a:gd name="T67" fmla="*/ 240 h 1648"/>
              <a:gd name="T68" fmla="*/ 1408 w 1648"/>
              <a:gd name="T69" fmla="*/ 824 h 1648"/>
              <a:gd name="T70" fmla="*/ 824 w 1648"/>
              <a:gd name="T71" fmla="*/ 1408 h 1648"/>
              <a:gd name="T72" fmla="*/ 738 w 1648"/>
              <a:gd name="T73" fmla="*/ 1096 h 1648"/>
              <a:gd name="T74" fmla="*/ 481 w 1648"/>
              <a:gd name="T75" fmla="*/ 846 h 1648"/>
              <a:gd name="T76" fmla="*/ 587 w 1648"/>
              <a:gd name="T77" fmla="*/ 740 h 1648"/>
              <a:gd name="T78" fmla="*/ 738 w 1648"/>
              <a:gd name="T79" fmla="*/ 883 h 1648"/>
              <a:gd name="T80" fmla="*/ 1061 w 1648"/>
              <a:gd name="T81" fmla="*/ 552 h 1648"/>
              <a:gd name="T82" fmla="*/ 1167 w 1648"/>
              <a:gd name="T83" fmla="*/ 658 h 1648"/>
              <a:gd name="T84" fmla="*/ 738 w 1648"/>
              <a:gd name="T85" fmla="*/ 1096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8" h="1648">
                <a:moveTo>
                  <a:pt x="1639" y="674"/>
                </a:moveTo>
                <a:cubicBezTo>
                  <a:pt x="1645" y="656"/>
                  <a:pt x="1648" y="639"/>
                  <a:pt x="1648" y="621"/>
                </a:cubicBezTo>
                <a:cubicBezTo>
                  <a:pt x="1648" y="568"/>
                  <a:pt x="1622" y="517"/>
                  <a:pt x="1576" y="485"/>
                </a:cubicBezTo>
                <a:cubicBezTo>
                  <a:pt x="1428" y="383"/>
                  <a:pt x="1447" y="408"/>
                  <a:pt x="1392" y="242"/>
                </a:cubicBezTo>
                <a:cubicBezTo>
                  <a:pt x="1368" y="172"/>
                  <a:pt x="1301" y="125"/>
                  <a:pt x="1225" y="125"/>
                </a:cubicBezTo>
                <a:cubicBezTo>
                  <a:pt x="1225" y="125"/>
                  <a:pt x="1225" y="125"/>
                  <a:pt x="1225" y="125"/>
                </a:cubicBezTo>
                <a:cubicBezTo>
                  <a:pt x="1043" y="126"/>
                  <a:pt x="1074" y="136"/>
                  <a:pt x="927" y="32"/>
                </a:cubicBezTo>
                <a:cubicBezTo>
                  <a:pt x="896" y="11"/>
                  <a:pt x="860" y="0"/>
                  <a:pt x="824" y="0"/>
                </a:cubicBezTo>
                <a:cubicBezTo>
                  <a:pt x="788" y="0"/>
                  <a:pt x="752" y="11"/>
                  <a:pt x="721" y="32"/>
                </a:cubicBezTo>
                <a:cubicBezTo>
                  <a:pt x="573" y="136"/>
                  <a:pt x="605" y="126"/>
                  <a:pt x="423" y="125"/>
                </a:cubicBezTo>
                <a:cubicBezTo>
                  <a:pt x="423" y="125"/>
                  <a:pt x="423" y="125"/>
                  <a:pt x="423" y="125"/>
                </a:cubicBezTo>
                <a:cubicBezTo>
                  <a:pt x="347" y="125"/>
                  <a:pt x="280" y="172"/>
                  <a:pt x="256" y="242"/>
                </a:cubicBezTo>
                <a:cubicBezTo>
                  <a:pt x="201" y="409"/>
                  <a:pt x="220" y="383"/>
                  <a:pt x="73" y="485"/>
                </a:cubicBezTo>
                <a:cubicBezTo>
                  <a:pt x="26" y="517"/>
                  <a:pt x="0" y="568"/>
                  <a:pt x="0" y="621"/>
                </a:cubicBezTo>
                <a:cubicBezTo>
                  <a:pt x="0" y="639"/>
                  <a:pt x="3" y="656"/>
                  <a:pt x="9" y="674"/>
                </a:cubicBezTo>
                <a:cubicBezTo>
                  <a:pt x="66" y="840"/>
                  <a:pt x="66" y="808"/>
                  <a:pt x="9" y="974"/>
                </a:cubicBezTo>
                <a:cubicBezTo>
                  <a:pt x="3" y="992"/>
                  <a:pt x="0" y="1009"/>
                  <a:pt x="0" y="1027"/>
                </a:cubicBezTo>
                <a:cubicBezTo>
                  <a:pt x="0" y="1080"/>
                  <a:pt x="26" y="1131"/>
                  <a:pt x="73" y="1163"/>
                </a:cubicBezTo>
                <a:cubicBezTo>
                  <a:pt x="220" y="1265"/>
                  <a:pt x="201" y="1239"/>
                  <a:pt x="256" y="1406"/>
                </a:cubicBezTo>
                <a:cubicBezTo>
                  <a:pt x="280" y="1476"/>
                  <a:pt x="347" y="1523"/>
                  <a:pt x="423" y="1523"/>
                </a:cubicBezTo>
                <a:cubicBezTo>
                  <a:pt x="423" y="1523"/>
                  <a:pt x="423" y="1523"/>
                  <a:pt x="423" y="1523"/>
                </a:cubicBezTo>
                <a:cubicBezTo>
                  <a:pt x="605" y="1522"/>
                  <a:pt x="574" y="1512"/>
                  <a:pt x="721" y="1616"/>
                </a:cubicBezTo>
                <a:cubicBezTo>
                  <a:pt x="752" y="1637"/>
                  <a:pt x="788" y="1648"/>
                  <a:pt x="824" y="1648"/>
                </a:cubicBezTo>
                <a:cubicBezTo>
                  <a:pt x="860" y="1648"/>
                  <a:pt x="896" y="1637"/>
                  <a:pt x="927" y="1616"/>
                </a:cubicBezTo>
                <a:cubicBezTo>
                  <a:pt x="1074" y="1512"/>
                  <a:pt x="1042" y="1522"/>
                  <a:pt x="1225" y="1523"/>
                </a:cubicBezTo>
                <a:cubicBezTo>
                  <a:pt x="1225" y="1523"/>
                  <a:pt x="1225" y="1523"/>
                  <a:pt x="1225" y="1523"/>
                </a:cubicBezTo>
                <a:cubicBezTo>
                  <a:pt x="1301" y="1523"/>
                  <a:pt x="1368" y="1476"/>
                  <a:pt x="1392" y="1406"/>
                </a:cubicBezTo>
                <a:cubicBezTo>
                  <a:pt x="1447" y="1239"/>
                  <a:pt x="1428" y="1265"/>
                  <a:pt x="1576" y="1163"/>
                </a:cubicBezTo>
                <a:cubicBezTo>
                  <a:pt x="1622" y="1131"/>
                  <a:pt x="1648" y="1080"/>
                  <a:pt x="1648" y="1027"/>
                </a:cubicBezTo>
                <a:cubicBezTo>
                  <a:pt x="1648" y="1009"/>
                  <a:pt x="1645" y="992"/>
                  <a:pt x="1639" y="974"/>
                </a:cubicBezTo>
                <a:cubicBezTo>
                  <a:pt x="1582" y="808"/>
                  <a:pt x="1582" y="840"/>
                  <a:pt x="1639" y="674"/>
                </a:cubicBezTo>
                <a:close/>
                <a:moveTo>
                  <a:pt x="824" y="1408"/>
                </a:moveTo>
                <a:cubicBezTo>
                  <a:pt x="502" y="1408"/>
                  <a:pt x="240" y="1146"/>
                  <a:pt x="240" y="824"/>
                </a:cubicBezTo>
                <a:cubicBezTo>
                  <a:pt x="240" y="502"/>
                  <a:pt x="502" y="240"/>
                  <a:pt x="824" y="240"/>
                </a:cubicBezTo>
                <a:cubicBezTo>
                  <a:pt x="1146" y="240"/>
                  <a:pt x="1408" y="502"/>
                  <a:pt x="1408" y="824"/>
                </a:cubicBezTo>
                <a:cubicBezTo>
                  <a:pt x="1408" y="1146"/>
                  <a:pt x="1146" y="1408"/>
                  <a:pt x="824" y="1408"/>
                </a:cubicBezTo>
                <a:close/>
                <a:moveTo>
                  <a:pt x="738" y="1096"/>
                </a:moveTo>
                <a:cubicBezTo>
                  <a:pt x="481" y="846"/>
                  <a:pt x="481" y="846"/>
                  <a:pt x="481" y="846"/>
                </a:cubicBezTo>
                <a:cubicBezTo>
                  <a:pt x="587" y="740"/>
                  <a:pt x="587" y="740"/>
                  <a:pt x="587" y="740"/>
                </a:cubicBezTo>
                <a:cubicBezTo>
                  <a:pt x="738" y="883"/>
                  <a:pt x="738" y="883"/>
                  <a:pt x="738" y="883"/>
                </a:cubicBezTo>
                <a:cubicBezTo>
                  <a:pt x="1061" y="552"/>
                  <a:pt x="1061" y="552"/>
                  <a:pt x="1061" y="552"/>
                </a:cubicBezTo>
                <a:cubicBezTo>
                  <a:pt x="1167" y="658"/>
                  <a:pt x="1167" y="658"/>
                  <a:pt x="1167" y="658"/>
                </a:cubicBezTo>
                <a:lnTo>
                  <a:pt x="738" y="109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bg-BG" dirty="0">
              <a:latin typeface="Lato Light"/>
            </a:endParaRPr>
          </a:p>
        </p:txBody>
      </p:sp>
      <p:sp>
        <p:nvSpPr>
          <p:cNvPr id="18" name="Slide Number Placeholder 15"/>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38</a:t>
            </a:fld>
            <a:endParaRPr lang="en-US" sz="3600" dirty="0">
              <a:solidFill>
                <a:schemeClr val="bg1"/>
              </a:solidFill>
            </a:endParaRP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17386" y="10311342"/>
            <a:ext cx="5150391" cy="1892047"/>
          </a:xfrm>
          <a:prstGeom prst="rect">
            <a:avLst/>
          </a:prstGeom>
          <a:effectLst>
            <a:glow>
              <a:schemeClr val="accent1">
                <a:alpha val="40000"/>
              </a:schemeClr>
            </a:glow>
            <a:outerShdw blurRad="88900" dist="38100" dir="2700000" sx="103000" sy="103000" algn="tl" rotWithShape="0">
              <a:prstClr val="black">
                <a:alpha val="40000"/>
              </a:prstClr>
            </a:outerShdw>
          </a:effectLst>
        </p:spPr>
      </p:pic>
    </p:spTree>
    <p:extLst>
      <p:ext uri="{BB962C8B-B14F-4D97-AF65-F5344CB8AC3E}">
        <p14:creationId xmlns:p14="http://schemas.microsoft.com/office/powerpoint/2010/main" val="23087330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4" name="Picture 4" descr="Image result for cirrus SF50 Vision Jet">
            <a:hlinkClick r:id="rId3"/>
            <a:extLst>
              <a:ext uri="{FF2B5EF4-FFF2-40B4-BE49-F238E27FC236}">
                <a16:creationId xmlns:a16="http://schemas.microsoft.com/office/drawing/2014/main" id="{385B05CF-1378-4A4C-954B-CCC192A50285}"/>
              </a:ext>
            </a:extLst>
          </p:cNvPr>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rcRect t="12442" b="12442"/>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0" y="1"/>
            <a:ext cx="24377650" cy="13715999"/>
          </a:xfrm>
          <a:prstGeom prst="rect">
            <a:avLst/>
          </a:prstGeom>
          <a:solidFill>
            <a:srgbClr val="00ACE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TextBox 95"/>
          <p:cNvSpPr txBox="1"/>
          <p:nvPr/>
        </p:nvSpPr>
        <p:spPr>
          <a:xfrm>
            <a:off x="5596296" y="8639191"/>
            <a:ext cx="13185058" cy="646331"/>
          </a:xfrm>
          <a:prstGeom prst="rect">
            <a:avLst/>
          </a:prstGeom>
          <a:noFill/>
        </p:spPr>
        <p:txBody>
          <a:bodyPr wrap="square" rtlCol="0">
            <a:spAutoFit/>
          </a:bodyPr>
          <a:lstStyle/>
          <a:p>
            <a:pPr algn="ctr"/>
            <a:r>
              <a:rPr lang="en-US" sz="3600" dirty="0">
                <a:solidFill>
                  <a:schemeClr val="bg1"/>
                </a:solidFill>
                <a:latin typeface="+mj-lt"/>
              </a:rPr>
              <a:t>Thank You</a:t>
            </a:r>
          </a:p>
        </p:txBody>
      </p:sp>
      <p:sp>
        <p:nvSpPr>
          <p:cNvPr id="216" name="TextBox 215"/>
          <p:cNvSpPr txBox="1"/>
          <p:nvPr/>
        </p:nvSpPr>
        <p:spPr>
          <a:xfrm>
            <a:off x="5596296" y="11120284"/>
            <a:ext cx="13185058" cy="584775"/>
          </a:xfrm>
          <a:prstGeom prst="rect">
            <a:avLst/>
          </a:prstGeom>
          <a:noFill/>
        </p:spPr>
        <p:txBody>
          <a:bodyPr wrap="square" rtlCol="0">
            <a:spAutoFit/>
          </a:bodyPr>
          <a:lstStyle/>
          <a:p>
            <a:pPr algn="ctr"/>
            <a:r>
              <a:rPr lang="en-US" sz="3200" dirty="0">
                <a:solidFill>
                  <a:schemeClr val="bg1"/>
                </a:solidFill>
              </a:rPr>
              <a:t>www.Verijet.com</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1229" y="5811908"/>
            <a:ext cx="5695193" cy="2092185"/>
          </a:xfrm>
          <a:prstGeom prst="rect">
            <a:avLst/>
          </a:prstGeom>
        </p:spPr>
      </p:pic>
      <p:cxnSp>
        <p:nvCxnSpPr>
          <p:cNvPr id="13" name="Straight Connector 12"/>
          <p:cNvCxnSpPr/>
          <p:nvPr/>
        </p:nvCxnSpPr>
        <p:spPr>
          <a:xfrm>
            <a:off x="9574739" y="9377642"/>
            <a:ext cx="170551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3149454" y="9377642"/>
            <a:ext cx="170551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11506839" y="9302936"/>
            <a:ext cx="161365"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11817082" y="9302936"/>
            <a:ext cx="161365"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p:cNvSpPr/>
          <p:nvPr/>
        </p:nvSpPr>
        <p:spPr>
          <a:xfrm>
            <a:off x="12127325" y="9302936"/>
            <a:ext cx="161365"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12437568" y="9296540"/>
            <a:ext cx="161365"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12747811" y="9299189"/>
            <a:ext cx="161365"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5">
            <a:extLst>
              <a:ext uri="{FF2B5EF4-FFF2-40B4-BE49-F238E27FC236}">
                <a16:creationId xmlns:a16="http://schemas.microsoft.com/office/drawing/2014/main" id="{6C0FB3DB-9D2D-4819-8A0F-520CDC199A54}"/>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39</a:t>
            </a:fld>
            <a:endParaRPr lang="en-US" sz="3600" dirty="0">
              <a:solidFill>
                <a:schemeClr val="bg1"/>
              </a:solidFill>
            </a:endParaRPr>
          </a:p>
        </p:txBody>
      </p:sp>
    </p:spTree>
    <p:extLst>
      <p:ext uri="{BB962C8B-B14F-4D97-AF65-F5344CB8AC3E}">
        <p14:creationId xmlns:p14="http://schemas.microsoft.com/office/powerpoint/2010/main" val="698360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a:extLst>
              <a:ext uri="{FF2B5EF4-FFF2-40B4-BE49-F238E27FC236}">
                <a16:creationId xmlns:a16="http://schemas.microsoft.com/office/drawing/2014/main" id="{ABC69685-EAF6-4015-B9C6-4D056D762344}"/>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colorTemperature colorTemp="11500"/>
                    </a14:imgEffect>
                    <a14:imgEffect>
                      <a14:saturation sat="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5"/>
              </a:ext>
            </a:extLst>
          </a:blip>
          <a:srcRect l="383" r="383"/>
          <a:stretch>
            <a:fillRect/>
          </a:stretch>
        </p:blipFill>
        <p:spPr>
          <a:xfrm>
            <a:off x="0" y="27144"/>
            <a:ext cx="24377650" cy="13716000"/>
          </a:xfrm>
          <a:effectLst>
            <a:outerShdw blurRad="1219200" dist="50800" dir="5400000" algn="ctr" rotWithShape="0">
              <a:srgbClr val="000000">
                <a:alpha val="2000"/>
              </a:srgbClr>
            </a:outerShdw>
          </a:effectLst>
        </p:spPr>
      </p:pic>
      <p:sp>
        <p:nvSpPr>
          <p:cNvPr id="37" name="Rectangle 36">
            <a:extLst>
              <a:ext uri="{FF2B5EF4-FFF2-40B4-BE49-F238E27FC236}">
                <a16:creationId xmlns:a16="http://schemas.microsoft.com/office/drawing/2014/main" id="{D36EFFF1-FD52-4E0A-A7E7-F42A24C54852}"/>
              </a:ext>
            </a:extLst>
          </p:cNvPr>
          <p:cNvSpPr/>
          <p:nvPr/>
        </p:nvSpPr>
        <p:spPr>
          <a:xfrm>
            <a:off x="-28600" y="54289"/>
            <a:ext cx="24377650" cy="13715999"/>
          </a:xfrm>
          <a:prstGeom prst="rect">
            <a:avLst/>
          </a:prstGeom>
          <a:solidFill>
            <a:srgbClr val="00ACE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78586DE3-9937-4E2D-A8E9-BC7E16C35BDF}"/>
              </a:ext>
            </a:extLst>
          </p:cNvPr>
          <p:cNvSpPr txBox="1"/>
          <p:nvPr/>
        </p:nvSpPr>
        <p:spPr>
          <a:xfrm>
            <a:off x="0" y="13716000"/>
            <a:ext cx="24377650" cy="230832"/>
          </a:xfrm>
          <a:prstGeom prst="rect">
            <a:avLst/>
          </a:prstGeom>
          <a:noFill/>
        </p:spPr>
        <p:txBody>
          <a:bodyPr wrap="square" rtlCol="0">
            <a:spAutoFit/>
          </a:bodyPr>
          <a:lstStyle/>
          <a:p>
            <a:r>
              <a:rPr lang="en-US" sz="900" dirty="0">
                <a:hlinkClick r:id="rId5" tooltip="https://www.wired.it/economia/business/2016/03/04/super-ricchi/"/>
              </a:rPr>
              <a:t>This Photo</a:t>
            </a:r>
            <a:r>
              <a:rPr lang="en-US" sz="900" dirty="0"/>
              <a:t> by Unknown Author is licensed under </a:t>
            </a:r>
            <a:r>
              <a:rPr lang="en-US" sz="900" dirty="0">
                <a:hlinkClick r:id="rId6" tooltip="https://creativecommons.org/licenses/by-nc-nd/3.0/"/>
              </a:rPr>
              <a:t>CC BY-NC-ND</a:t>
            </a:r>
            <a:endParaRPr lang="en-US" sz="900" dirty="0"/>
          </a:p>
        </p:txBody>
      </p:sp>
      <p:sp>
        <p:nvSpPr>
          <p:cNvPr id="15" name="TextBox 14"/>
          <p:cNvSpPr txBox="1"/>
          <p:nvPr/>
        </p:nvSpPr>
        <p:spPr>
          <a:xfrm>
            <a:off x="1351090" y="5575925"/>
            <a:ext cx="6958985" cy="6186309"/>
          </a:xfrm>
          <a:prstGeom prst="rect">
            <a:avLst/>
          </a:prstGeom>
          <a:noFill/>
        </p:spPr>
        <p:txBody>
          <a:bodyPr wrap="square" rtlCol="0">
            <a:spAutoFit/>
          </a:bodyPr>
          <a:lstStyle/>
          <a:p>
            <a:pPr>
              <a:defRPr/>
            </a:pPr>
            <a:r>
              <a:rPr lang="en-US" sz="3600" dirty="0">
                <a:solidFill>
                  <a:schemeClr val="bg1"/>
                </a:solidFill>
              </a:rPr>
              <a:t>30% to 40% of total hours flown are non-revenue producing</a:t>
            </a:r>
          </a:p>
          <a:p>
            <a:pPr>
              <a:defRPr/>
            </a:pPr>
            <a:endParaRPr lang="en-US" sz="3600" dirty="0">
              <a:solidFill>
                <a:schemeClr val="bg1"/>
              </a:solidFill>
            </a:endParaRPr>
          </a:p>
          <a:p>
            <a:pPr>
              <a:defRPr/>
            </a:pPr>
            <a:r>
              <a:rPr lang="en-US" sz="3600" dirty="0">
                <a:solidFill>
                  <a:schemeClr val="bg1"/>
                </a:solidFill>
              </a:rPr>
              <a:t>Obtaining quotes for a charter trip can take 2 hours or more</a:t>
            </a:r>
          </a:p>
          <a:p>
            <a:pPr>
              <a:defRPr/>
            </a:pPr>
            <a:endParaRPr lang="en-US" sz="3600" dirty="0">
              <a:solidFill>
                <a:schemeClr val="bg1"/>
              </a:solidFill>
            </a:endParaRPr>
          </a:p>
          <a:p>
            <a:pPr>
              <a:defRPr/>
            </a:pPr>
            <a:r>
              <a:rPr lang="en-US" sz="3600" dirty="0">
                <a:solidFill>
                  <a:schemeClr val="bg1"/>
                </a:solidFill>
              </a:rPr>
              <a:t>Inability to respond to surges in demand – Thanksgiving / COVID</a:t>
            </a:r>
          </a:p>
          <a:p>
            <a:pPr>
              <a:defRPr/>
            </a:pPr>
            <a:endParaRPr lang="en-US" sz="3600" dirty="0">
              <a:solidFill>
                <a:schemeClr val="bg1"/>
              </a:solidFill>
            </a:endParaRPr>
          </a:p>
          <a:p>
            <a:pPr>
              <a:defRPr/>
            </a:pPr>
            <a:r>
              <a:rPr lang="en-US" sz="3600" dirty="0">
                <a:solidFill>
                  <a:schemeClr val="bg1"/>
                </a:solidFill>
              </a:rPr>
              <a:t>5,400 airports with only 400 routinely utilized</a:t>
            </a:r>
          </a:p>
        </p:txBody>
      </p:sp>
      <p:sp>
        <p:nvSpPr>
          <p:cNvPr id="8" name="TextBox 7"/>
          <p:cNvSpPr txBox="1"/>
          <p:nvPr/>
        </p:nvSpPr>
        <p:spPr>
          <a:xfrm>
            <a:off x="8763073" y="5575925"/>
            <a:ext cx="6958985" cy="3970318"/>
          </a:xfrm>
          <a:prstGeom prst="rect">
            <a:avLst/>
          </a:prstGeom>
          <a:noFill/>
        </p:spPr>
        <p:txBody>
          <a:bodyPr wrap="square" rtlCol="0">
            <a:spAutoFit/>
          </a:bodyPr>
          <a:lstStyle/>
          <a:p>
            <a:pPr>
              <a:defRPr/>
            </a:pPr>
            <a:r>
              <a:rPr lang="en-US" sz="3600" dirty="0">
                <a:solidFill>
                  <a:schemeClr val="bg1"/>
                </a:solidFill>
              </a:rPr>
              <a:t>Long distance heavy metal used for short haul</a:t>
            </a:r>
          </a:p>
          <a:p>
            <a:pPr>
              <a:defRPr/>
            </a:pPr>
            <a:endParaRPr lang="en-US" sz="3600" dirty="0">
              <a:solidFill>
                <a:schemeClr val="bg1"/>
              </a:solidFill>
            </a:endParaRPr>
          </a:p>
          <a:p>
            <a:pPr>
              <a:defRPr/>
            </a:pPr>
            <a:r>
              <a:rPr lang="en-US" sz="3600" dirty="0">
                <a:solidFill>
                  <a:schemeClr val="bg1"/>
                </a:solidFill>
              </a:rPr>
              <a:t>Unnecessary carbon and noise pollution</a:t>
            </a:r>
          </a:p>
          <a:p>
            <a:pPr>
              <a:defRPr/>
            </a:pPr>
            <a:endParaRPr lang="en-US" sz="3600" dirty="0">
              <a:solidFill>
                <a:schemeClr val="bg1"/>
              </a:solidFill>
            </a:endParaRPr>
          </a:p>
          <a:p>
            <a:pPr>
              <a:defRPr/>
            </a:pPr>
            <a:endParaRPr lang="en-US" sz="3600" dirty="0">
              <a:solidFill>
                <a:schemeClr val="bg1"/>
              </a:solidFill>
            </a:endParaRPr>
          </a:p>
        </p:txBody>
      </p:sp>
      <p:sp>
        <p:nvSpPr>
          <p:cNvPr id="9" name="TextBox 8"/>
          <p:cNvSpPr txBox="1"/>
          <p:nvPr/>
        </p:nvSpPr>
        <p:spPr>
          <a:xfrm>
            <a:off x="16175056" y="5575925"/>
            <a:ext cx="6958985" cy="3908762"/>
          </a:xfrm>
          <a:prstGeom prst="rect">
            <a:avLst/>
          </a:prstGeom>
          <a:noFill/>
        </p:spPr>
        <p:txBody>
          <a:bodyPr wrap="square" rtlCol="0">
            <a:spAutoFit/>
          </a:bodyPr>
          <a:lstStyle/>
          <a:p>
            <a:pPr>
              <a:defRPr/>
            </a:pPr>
            <a:r>
              <a:rPr lang="en-US" sz="3600" dirty="0">
                <a:solidFill>
                  <a:schemeClr val="bg1"/>
                </a:solidFill>
              </a:rPr>
              <a:t>2,000 independent companies, over 10,000 aircraft</a:t>
            </a:r>
          </a:p>
          <a:p>
            <a:pPr>
              <a:defRPr/>
            </a:pPr>
            <a:endParaRPr lang="en-US" sz="3600" dirty="0">
              <a:solidFill>
                <a:schemeClr val="bg1"/>
              </a:solidFill>
            </a:endParaRPr>
          </a:p>
          <a:p>
            <a:pPr>
              <a:defRPr/>
            </a:pPr>
            <a:r>
              <a:rPr lang="en-US" sz="3600" dirty="0">
                <a:solidFill>
                  <a:schemeClr val="bg1"/>
                </a:solidFill>
              </a:rPr>
              <a:t>Hidden markups, unprofessional brokers, low transparency</a:t>
            </a:r>
          </a:p>
          <a:p>
            <a:pPr>
              <a:defRPr/>
            </a:pPr>
            <a:endParaRPr lang="en-US" sz="3600" dirty="0">
              <a:solidFill>
                <a:schemeClr val="bg1"/>
              </a:solidFill>
            </a:endParaRPr>
          </a:p>
          <a:p>
            <a:pPr>
              <a:defRPr/>
            </a:pPr>
            <a:endParaRPr lang="en-US" sz="3200" dirty="0">
              <a:solidFill>
                <a:schemeClr val="bg1"/>
              </a:solidFill>
            </a:endParaRPr>
          </a:p>
        </p:txBody>
      </p:sp>
      <p:sp>
        <p:nvSpPr>
          <p:cNvPr id="3" name="Rectangle 2"/>
          <p:cNvSpPr/>
          <p:nvPr/>
        </p:nvSpPr>
        <p:spPr>
          <a:xfrm>
            <a:off x="1351089" y="3934384"/>
            <a:ext cx="6958985" cy="1080120"/>
          </a:xfrm>
          <a:prstGeom prst="rect">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1612474" y="4120501"/>
            <a:ext cx="2880320" cy="707886"/>
          </a:xfrm>
          <a:prstGeom prst="rect">
            <a:avLst/>
          </a:prstGeom>
          <a:noFill/>
        </p:spPr>
        <p:txBody>
          <a:bodyPr wrap="square" rtlCol="0">
            <a:spAutoFit/>
          </a:bodyPr>
          <a:lstStyle/>
          <a:p>
            <a:r>
              <a:rPr lang="en-GB" sz="4000" dirty="0">
                <a:solidFill>
                  <a:schemeClr val="bg1"/>
                </a:solidFill>
              </a:rPr>
              <a:t>Inefficient</a:t>
            </a:r>
          </a:p>
        </p:txBody>
      </p:sp>
      <p:sp>
        <p:nvSpPr>
          <p:cNvPr id="17" name="TextBox 16"/>
          <p:cNvSpPr txBox="1"/>
          <p:nvPr/>
        </p:nvSpPr>
        <p:spPr>
          <a:xfrm>
            <a:off x="5212874" y="3403770"/>
            <a:ext cx="2880320" cy="1938992"/>
          </a:xfrm>
          <a:prstGeom prst="rect">
            <a:avLst/>
          </a:prstGeom>
          <a:noFill/>
        </p:spPr>
        <p:txBody>
          <a:bodyPr wrap="square" rtlCol="0">
            <a:spAutoFit/>
          </a:bodyPr>
          <a:lstStyle/>
          <a:p>
            <a:pPr algn="r"/>
            <a:r>
              <a:rPr lang="en-GB" sz="12000" dirty="0">
                <a:solidFill>
                  <a:schemeClr val="bg1"/>
                </a:solidFill>
                <a:latin typeface="+mj-lt"/>
              </a:rPr>
              <a:t>01</a:t>
            </a:r>
          </a:p>
        </p:txBody>
      </p:sp>
      <p:sp>
        <p:nvSpPr>
          <p:cNvPr id="32" name="Rectangle 31"/>
          <p:cNvSpPr/>
          <p:nvPr/>
        </p:nvSpPr>
        <p:spPr>
          <a:xfrm>
            <a:off x="8763073" y="3934384"/>
            <a:ext cx="6958985" cy="1080120"/>
          </a:xfrm>
          <a:prstGeom prst="rect">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ED"/>
              </a:solidFill>
            </a:endParaRPr>
          </a:p>
        </p:txBody>
      </p:sp>
      <p:sp>
        <p:nvSpPr>
          <p:cNvPr id="33" name="TextBox 32"/>
          <p:cNvSpPr txBox="1"/>
          <p:nvPr/>
        </p:nvSpPr>
        <p:spPr>
          <a:xfrm>
            <a:off x="9024458" y="4120501"/>
            <a:ext cx="3847550" cy="707886"/>
          </a:xfrm>
          <a:prstGeom prst="rect">
            <a:avLst/>
          </a:prstGeom>
          <a:noFill/>
        </p:spPr>
        <p:txBody>
          <a:bodyPr wrap="square" rtlCol="0">
            <a:spAutoFit/>
          </a:bodyPr>
          <a:lstStyle/>
          <a:p>
            <a:r>
              <a:rPr lang="en-GB" sz="4000" dirty="0">
                <a:solidFill>
                  <a:schemeClr val="bg1"/>
                </a:solidFill>
              </a:rPr>
              <a:t>Inappropriate</a:t>
            </a:r>
          </a:p>
        </p:txBody>
      </p:sp>
      <p:sp>
        <p:nvSpPr>
          <p:cNvPr id="35" name="Rectangle 34"/>
          <p:cNvSpPr/>
          <p:nvPr/>
        </p:nvSpPr>
        <p:spPr>
          <a:xfrm>
            <a:off x="16175056" y="3934384"/>
            <a:ext cx="6958985" cy="1080120"/>
          </a:xfrm>
          <a:prstGeom prst="rect">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16436440" y="4120501"/>
            <a:ext cx="5220925" cy="707886"/>
          </a:xfrm>
          <a:prstGeom prst="rect">
            <a:avLst/>
          </a:prstGeom>
          <a:noFill/>
        </p:spPr>
        <p:txBody>
          <a:bodyPr wrap="square" rtlCol="0">
            <a:spAutoFit/>
          </a:bodyPr>
          <a:lstStyle/>
          <a:p>
            <a:r>
              <a:rPr lang="en-GB" sz="4000" dirty="0">
                <a:solidFill>
                  <a:schemeClr val="bg1"/>
                </a:solidFill>
              </a:rPr>
              <a:t>Highly Fragmented</a:t>
            </a:r>
          </a:p>
        </p:txBody>
      </p:sp>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825" y="10372288"/>
            <a:ext cx="24381243" cy="3343712"/>
          </a:xfrm>
          <a:prstGeom prst="rect">
            <a:avLst/>
          </a:prstGeom>
        </p:spPr>
      </p:pic>
      <p:sp>
        <p:nvSpPr>
          <p:cNvPr id="25" name="Slide Number Placeholder 15"/>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4</a:t>
            </a:fld>
            <a:endParaRPr lang="en-US" sz="3600" dirty="0">
              <a:solidFill>
                <a:schemeClr val="bg1"/>
              </a:solidFill>
            </a:endParaRPr>
          </a:p>
        </p:txBody>
      </p:sp>
      <p:sp>
        <p:nvSpPr>
          <p:cNvPr id="28" name="TextBox 27"/>
          <p:cNvSpPr txBox="1"/>
          <p:nvPr/>
        </p:nvSpPr>
        <p:spPr>
          <a:xfrm>
            <a:off x="20100523" y="3286792"/>
            <a:ext cx="2880320" cy="1938992"/>
          </a:xfrm>
          <a:prstGeom prst="rect">
            <a:avLst/>
          </a:prstGeom>
          <a:noFill/>
        </p:spPr>
        <p:txBody>
          <a:bodyPr wrap="square" rtlCol="0">
            <a:spAutoFit/>
          </a:bodyPr>
          <a:lstStyle/>
          <a:p>
            <a:pPr algn="r"/>
            <a:r>
              <a:rPr lang="en-GB" sz="12000" dirty="0">
                <a:solidFill>
                  <a:schemeClr val="bg1"/>
                </a:solidFill>
                <a:latin typeface="+mj-lt"/>
              </a:rPr>
              <a:t>03</a:t>
            </a:r>
          </a:p>
        </p:txBody>
      </p:sp>
      <p:sp>
        <p:nvSpPr>
          <p:cNvPr id="29" name="TextBox 28"/>
          <p:cNvSpPr txBox="1"/>
          <p:nvPr/>
        </p:nvSpPr>
        <p:spPr>
          <a:xfrm>
            <a:off x="12655128" y="3430304"/>
            <a:ext cx="2880320" cy="1938992"/>
          </a:xfrm>
          <a:prstGeom prst="rect">
            <a:avLst/>
          </a:prstGeom>
          <a:noFill/>
        </p:spPr>
        <p:txBody>
          <a:bodyPr wrap="square" rtlCol="0">
            <a:spAutoFit/>
          </a:bodyPr>
          <a:lstStyle/>
          <a:p>
            <a:pPr algn="r"/>
            <a:r>
              <a:rPr lang="en-GB" sz="12000" dirty="0">
                <a:solidFill>
                  <a:schemeClr val="bg1"/>
                </a:solidFill>
                <a:latin typeface="+mj-lt"/>
              </a:rPr>
              <a:t>02</a:t>
            </a:r>
          </a:p>
        </p:txBody>
      </p:sp>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46832" y="12963561"/>
            <a:ext cx="1900456" cy="698150"/>
          </a:xfrm>
          <a:prstGeom prst="rect">
            <a:avLst/>
          </a:prstGeom>
        </p:spPr>
      </p:pic>
      <p:sp>
        <p:nvSpPr>
          <p:cNvPr id="22" name="TextBox 21">
            <a:extLst>
              <a:ext uri="{FF2B5EF4-FFF2-40B4-BE49-F238E27FC236}">
                <a16:creationId xmlns:a16="http://schemas.microsoft.com/office/drawing/2014/main" id="{9E6693C9-85D5-4863-B595-B277050CDE9B}"/>
              </a:ext>
            </a:extLst>
          </p:cNvPr>
          <p:cNvSpPr txBox="1"/>
          <p:nvPr/>
        </p:nvSpPr>
        <p:spPr>
          <a:xfrm>
            <a:off x="1760502" y="716382"/>
            <a:ext cx="21959034" cy="1938974"/>
          </a:xfrm>
          <a:prstGeom prst="rect">
            <a:avLst/>
          </a:prstGeom>
          <a:noFill/>
        </p:spPr>
        <p:txBody>
          <a:bodyPr wrap="square" lIns="91422" tIns="45711" rIns="91422" bIns="45711" rtlCol="0">
            <a:spAutoFit/>
          </a:bodyPr>
          <a:lstStyle/>
          <a:p>
            <a:pPr lvl="0"/>
            <a:r>
              <a:rPr lang="en-US" sz="6000" dirty="0">
                <a:ln>
                  <a:solidFill>
                    <a:schemeClr val="bg1"/>
                  </a:solidFill>
                </a:ln>
                <a:solidFill>
                  <a:schemeClr val="bg1"/>
                </a:solidFill>
                <a:ea typeface="Open Sans Extrabold" panose="020B0906030804020204" pitchFamily="34" charset="0"/>
                <a:cs typeface="Open Sans Extrabold" panose="020B0906030804020204" pitchFamily="34" charset="0"/>
              </a:rPr>
              <a:t>PRIVATE AVIATION IS A $10B+ INDUSTRY … AND IT NEEDS TO BE FIXED</a:t>
            </a:r>
          </a:p>
        </p:txBody>
      </p:sp>
    </p:spTree>
    <p:extLst>
      <p:ext uri="{BB962C8B-B14F-4D97-AF65-F5344CB8AC3E}">
        <p14:creationId xmlns:p14="http://schemas.microsoft.com/office/powerpoint/2010/main" val="710730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D87AE5-80CE-431F-AAA8-37D8ACD727A2}"/>
              </a:ext>
            </a:extLst>
          </p:cNvPr>
          <p:cNvSpPr/>
          <p:nvPr/>
        </p:nvSpPr>
        <p:spPr>
          <a:xfrm>
            <a:off x="419101" y="1568584"/>
            <a:ext cx="23307674" cy="10445616"/>
          </a:xfrm>
          <a:prstGeom prst="rect">
            <a:avLst/>
          </a:prstGeom>
          <a:solidFill>
            <a:schemeClr val="bg1"/>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aleway Medium"/>
              <a:ea typeface="+mn-ea"/>
              <a:cs typeface="+mn-cs"/>
            </a:endParaRPr>
          </a:p>
        </p:txBody>
      </p:sp>
      <p:sp>
        <p:nvSpPr>
          <p:cNvPr id="6" name="Slide Number Placeholder 15">
            <a:extLst>
              <a:ext uri="{FF2B5EF4-FFF2-40B4-BE49-F238E27FC236}">
                <a16:creationId xmlns:a16="http://schemas.microsoft.com/office/drawing/2014/main" id="{53B6AAA4-C495-490E-895B-B1B17E3CA0B8}"/>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C48FCF8-25E9-4F94-BC2B-FA1B572C1FF3}" type="slidenum">
              <a:rPr kumimoji="0" lang="en-US" sz="3599" b="0" i="0" u="none" strike="noStrike" kern="1200" cap="none" spc="0" normalizeH="0" baseline="0" noProof="0">
                <a:ln>
                  <a:noFill/>
                </a:ln>
                <a:solidFill>
                  <a:prstClr val="white"/>
                </a:solidFill>
                <a:effectLst/>
                <a:uLnTx/>
                <a:uFillTx/>
                <a:latin typeface="Raleway Medium"/>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3599" b="0" i="0" u="none" strike="noStrike" kern="1200" cap="none" spc="0" normalizeH="0" baseline="0" noProof="0" dirty="0">
              <a:ln>
                <a:noFill/>
              </a:ln>
              <a:solidFill>
                <a:prstClr val="white"/>
              </a:solidFill>
              <a:effectLst/>
              <a:uLnTx/>
              <a:uFillTx/>
              <a:latin typeface="Raleway Medium"/>
              <a:ea typeface="+mn-ea"/>
              <a:cs typeface="+mn-cs"/>
            </a:endParaRPr>
          </a:p>
        </p:txBody>
      </p:sp>
      <p:pic>
        <p:nvPicPr>
          <p:cNvPr id="13" name="Picture 12">
            <a:extLst>
              <a:ext uri="{FF2B5EF4-FFF2-40B4-BE49-F238E27FC236}">
                <a16:creationId xmlns:a16="http://schemas.microsoft.com/office/drawing/2014/main" id="{2E0D1F12-3B77-40E6-A71D-E7D388C4FCA2}"/>
              </a:ext>
            </a:extLst>
          </p:cNvPr>
          <p:cNvPicPr>
            <a:picLocks noChangeAspect="1"/>
          </p:cNvPicPr>
          <p:nvPr/>
        </p:nvPicPr>
        <p:blipFill>
          <a:blip r:embed="rId2"/>
          <a:stretch>
            <a:fillRect/>
          </a:stretch>
        </p:blipFill>
        <p:spPr>
          <a:xfrm>
            <a:off x="5436150" y="1609856"/>
            <a:ext cx="13505349" cy="10449230"/>
          </a:xfrm>
          <a:prstGeom prst="rect">
            <a:avLst/>
          </a:prstGeom>
        </p:spPr>
      </p:pic>
      <p:sp>
        <p:nvSpPr>
          <p:cNvPr id="9" name="TextBox 8">
            <a:extLst>
              <a:ext uri="{FF2B5EF4-FFF2-40B4-BE49-F238E27FC236}">
                <a16:creationId xmlns:a16="http://schemas.microsoft.com/office/drawing/2014/main" id="{60428DE9-7A8E-4585-A334-AA5F3F34D212}"/>
              </a:ext>
            </a:extLst>
          </p:cNvPr>
          <p:cNvSpPr txBox="1"/>
          <p:nvPr/>
        </p:nvSpPr>
        <p:spPr>
          <a:xfrm>
            <a:off x="2240541" y="491686"/>
            <a:ext cx="20019384" cy="10768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6398" b="1" dirty="0">
                <a:solidFill>
                  <a:srgbClr val="00B0F0"/>
                </a:solidFill>
                <a:latin typeface="Raleway Medium"/>
              </a:rPr>
              <a:t>PROJECTED PLAN - </a:t>
            </a:r>
            <a:r>
              <a:rPr kumimoji="0" lang="en-US" sz="6398" b="1" i="0" u="none" strike="noStrike" kern="1200" cap="none" spc="0" normalizeH="0" baseline="0" noProof="0" dirty="0">
                <a:ln>
                  <a:noFill/>
                </a:ln>
                <a:solidFill>
                  <a:srgbClr val="00B0F0"/>
                </a:solidFill>
                <a:effectLst/>
                <a:uLnTx/>
                <a:uFillTx/>
                <a:latin typeface="Raleway Medium"/>
                <a:ea typeface="+mn-ea"/>
                <a:cs typeface="+mn-cs"/>
              </a:rPr>
              <a:t>INCOME STATEMENT</a:t>
            </a:r>
          </a:p>
        </p:txBody>
      </p:sp>
      <p:grpSp>
        <p:nvGrpSpPr>
          <p:cNvPr id="10" name="Group 9">
            <a:extLst>
              <a:ext uri="{FF2B5EF4-FFF2-40B4-BE49-F238E27FC236}">
                <a16:creationId xmlns:a16="http://schemas.microsoft.com/office/drawing/2014/main" id="{F56F5927-31E9-4668-8D52-CB468DA909AB}"/>
              </a:ext>
            </a:extLst>
          </p:cNvPr>
          <p:cNvGrpSpPr/>
          <p:nvPr/>
        </p:nvGrpSpPr>
        <p:grpSpPr>
          <a:xfrm>
            <a:off x="-418" y="10371373"/>
            <a:ext cx="24374895" cy="3342841"/>
            <a:chOff x="-418" y="10371373"/>
            <a:chExt cx="24374895" cy="3342841"/>
          </a:xfrm>
        </p:grpSpPr>
        <p:pic>
          <p:nvPicPr>
            <p:cNvPr id="11" name="Picture 10">
              <a:extLst>
                <a:ext uri="{FF2B5EF4-FFF2-40B4-BE49-F238E27FC236}">
                  <a16:creationId xmlns:a16="http://schemas.microsoft.com/office/drawing/2014/main" id="{8BDAB44D-6CDB-441F-9E20-B5BB5F96CF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pic>
          <p:nvPicPr>
            <p:cNvPr id="12" name="Picture 11">
              <a:extLst>
                <a:ext uri="{FF2B5EF4-FFF2-40B4-BE49-F238E27FC236}">
                  <a16:creationId xmlns:a16="http://schemas.microsoft.com/office/drawing/2014/main" id="{75911556-2BD7-42A7-8C0B-3F55537913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32706216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DB2A3BC-9E9B-4748-AB52-1241B5146CD1}"/>
              </a:ext>
            </a:extLst>
          </p:cNvPr>
          <p:cNvSpPr/>
          <p:nvPr/>
        </p:nvSpPr>
        <p:spPr>
          <a:xfrm>
            <a:off x="419101" y="1568584"/>
            <a:ext cx="23307674" cy="10445616"/>
          </a:xfrm>
          <a:prstGeom prst="rect">
            <a:avLst/>
          </a:prstGeom>
          <a:solidFill>
            <a:schemeClr val="bg1"/>
          </a:solidFill>
          <a:ln>
            <a:solidFill>
              <a:srgbClr val="00AC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aleway Medium"/>
              <a:ea typeface="+mn-ea"/>
              <a:cs typeface="+mn-cs"/>
            </a:endParaRPr>
          </a:p>
        </p:txBody>
      </p:sp>
      <p:sp>
        <p:nvSpPr>
          <p:cNvPr id="3" name="TextBox 2">
            <a:extLst>
              <a:ext uri="{FF2B5EF4-FFF2-40B4-BE49-F238E27FC236}">
                <a16:creationId xmlns:a16="http://schemas.microsoft.com/office/drawing/2014/main" id="{2A70102D-477D-4EA4-91A5-6D724023CC8B}"/>
              </a:ext>
            </a:extLst>
          </p:cNvPr>
          <p:cNvSpPr txBox="1"/>
          <p:nvPr/>
        </p:nvSpPr>
        <p:spPr>
          <a:xfrm>
            <a:off x="2240541" y="491686"/>
            <a:ext cx="20019384" cy="10768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6398" b="1" i="0" u="none" strike="noStrike" kern="1200" cap="none" spc="0" normalizeH="0" baseline="0" noProof="0" dirty="0">
                <a:ln>
                  <a:noFill/>
                </a:ln>
                <a:solidFill>
                  <a:srgbClr val="00B0F0"/>
                </a:solidFill>
                <a:effectLst/>
                <a:uLnTx/>
                <a:uFillTx/>
                <a:latin typeface="Raleway Medium"/>
                <a:ea typeface="+mn-ea"/>
                <a:cs typeface="+mn-cs"/>
              </a:rPr>
              <a:t>PROJECTED PLAN - BALANCE SHEET</a:t>
            </a:r>
          </a:p>
        </p:txBody>
      </p:sp>
      <p:sp>
        <p:nvSpPr>
          <p:cNvPr id="6" name="Slide Number Placeholder 15">
            <a:extLst>
              <a:ext uri="{FF2B5EF4-FFF2-40B4-BE49-F238E27FC236}">
                <a16:creationId xmlns:a16="http://schemas.microsoft.com/office/drawing/2014/main" id="{53B6AAA4-C495-490E-895B-B1B17E3CA0B8}"/>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C48FCF8-25E9-4F94-BC2B-FA1B572C1FF3}" type="slidenum">
              <a:rPr kumimoji="0" lang="en-US" sz="3599" b="0" i="0" u="none" strike="noStrike" kern="1200" cap="none" spc="0" normalizeH="0" baseline="0" noProof="0">
                <a:ln>
                  <a:noFill/>
                </a:ln>
                <a:solidFill>
                  <a:prstClr val="white"/>
                </a:solidFill>
                <a:effectLst/>
                <a:uLnTx/>
                <a:uFillTx/>
                <a:latin typeface="Raleway Medium"/>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3599" b="0" i="0" u="none" strike="noStrike" kern="1200" cap="none" spc="0" normalizeH="0" baseline="0" noProof="0" dirty="0">
              <a:ln>
                <a:noFill/>
              </a:ln>
              <a:solidFill>
                <a:prstClr val="white"/>
              </a:solidFill>
              <a:effectLst/>
              <a:uLnTx/>
              <a:uFillTx/>
              <a:latin typeface="Raleway Medium"/>
              <a:ea typeface="+mn-ea"/>
              <a:cs typeface="+mn-cs"/>
            </a:endParaRPr>
          </a:p>
        </p:txBody>
      </p:sp>
      <p:pic>
        <p:nvPicPr>
          <p:cNvPr id="2" name="Picture 1">
            <a:extLst>
              <a:ext uri="{FF2B5EF4-FFF2-40B4-BE49-F238E27FC236}">
                <a16:creationId xmlns:a16="http://schemas.microsoft.com/office/drawing/2014/main" id="{8FD040C9-E876-40B1-BB8C-89B4E7E60237}"/>
              </a:ext>
            </a:extLst>
          </p:cNvPr>
          <p:cNvPicPr>
            <a:picLocks noChangeAspect="1"/>
          </p:cNvPicPr>
          <p:nvPr/>
        </p:nvPicPr>
        <p:blipFill>
          <a:blip r:embed="rId2"/>
          <a:stretch>
            <a:fillRect/>
          </a:stretch>
        </p:blipFill>
        <p:spPr>
          <a:xfrm>
            <a:off x="5741987" y="1701800"/>
            <a:ext cx="14028257" cy="10160000"/>
          </a:xfrm>
          <a:prstGeom prst="rect">
            <a:avLst/>
          </a:prstGeom>
        </p:spPr>
      </p:pic>
      <p:grpSp>
        <p:nvGrpSpPr>
          <p:cNvPr id="9" name="Group 8">
            <a:extLst>
              <a:ext uri="{FF2B5EF4-FFF2-40B4-BE49-F238E27FC236}">
                <a16:creationId xmlns:a16="http://schemas.microsoft.com/office/drawing/2014/main" id="{F5E52DD2-BB2C-41BE-AB07-F15857A8DD02}"/>
              </a:ext>
            </a:extLst>
          </p:cNvPr>
          <p:cNvGrpSpPr/>
          <p:nvPr/>
        </p:nvGrpSpPr>
        <p:grpSpPr>
          <a:xfrm>
            <a:off x="-418" y="10371373"/>
            <a:ext cx="24374895" cy="3342841"/>
            <a:chOff x="-418" y="10371373"/>
            <a:chExt cx="24374895" cy="3342841"/>
          </a:xfrm>
        </p:grpSpPr>
        <p:pic>
          <p:nvPicPr>
            <p:cNvPr id="10" name="Picture 9">
              <a:extLst>
                <a:ext uri="{FF2B5EF4-FFF2-40B4-BE49-F238E27FC236}">
                  <a16:creationId xmlns:a16="http://schemas.microsoft.com/office/drawing/2014/main" id="{5F16EFC4-59B7-4044-A0AF-33F0B1963B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pic>
          <p:nvPicPr>
            <p:cNvPr id="11" name="Picture 10">
              <a:extLst>
                <a:ext uri="{FF2B5EF4-FFF2-40B4-BE49-F238E27FC236}">
                  <a16:creationId xmlns:a16="http://schemas.microsoft.com/office/drawing/2014/main" id="{F2226D33-2675-47CC-8BF9-A88332CA27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17887063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7814603-1ABD-4828-9DA4-6BCA6E9D8100}"/>
              </a:ext>
            </a:extLst>
          </p:cNvPr>
          <p:cNvSpPr txBox="1"/>
          <p:nvPr/>
        </p:nvSpPr>
        <p:spPr>
          <a:xfrm>
            <a:off x="2240541" y="491686"/>
            <a:ext cx="20019384" cy="1076898"/>
          </a:xfrm>
          <a:prstGeom prst="rect">
            <a:avLst/>
          </a:prstGeom>
          <a:noFill/>
        </p:spPr>
        <p:txBody>
          <a:bodyPr wrap="square" rtlCol="0">
            <a:spAutoFit/>
          </a:bodyPr>
          <a:lstStyle/>
          <a:p>
            <a:r>
              <a:rPr lang="en-US" sz="6398" b="1" dirty="0">
                <a:solidFill>
                  <a:srgbClr val="00B0F0"/>
                </a:solidFill>
              </a:rPr>
              <a:t>FAVORABLE FLIGHT ECONOMICS </a:t>
            </a:r>
          </a:p>
        </p:txBody>
      </p:sp>
      <p:grpSp>
        <p:nvGrpSpPr>
          <p:cNvPr id="17" name="Group 16">
            <a:extLst>
              <a:ext uri="{FF2B5EF4-FFF2-40B4-BE49-F238E27FC236}">
                <a16:creationId xmlns:a16="http://schemas.microsoft.com/office/drawing/2014/main" id="{5DA38FAB-4801-462E-A9CF-974A0BFB9339}"/>
              </a:ext>
            </a:extLst>
          </p:cNvPr>
          <p:cNvGrpSpPr/>
          <p:nvPr/>
        </p:nvGrpSpPr>
        <p:grpSpPr>
          <a:xfrm>
            <a:off x="-418" y="10371373"/>
            <a:ext cx="24374895" cy="3342841"/>
            <a:chOff x="-418" y="10371373"/>
            <a:chExt cx="24374895" cy="3342841"/>
          </a:xfrm>
        </p:grpSpPr>
        <p:pic>
          <p:nvPicPr>
            <p:cNvPr id="18" name="Picture 17">
              <a:extLst>
                <a:ext uri="{FF2B5EF4-FFF2-40B4-BE49-F238E27FC236}">
                  <a16:creationId xmlns:a16="http://schemas.microsoft.com/office/drawing/2014/main" id="{C123795C-29E0-406A-AF07-19A8AD961E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pic>
          <p:nvPicPr>
            <p:cNvPr id="19" name="Picture 18">
              <a:extLst>
                <a:ext uri="{FF2B5EF4-FFF2-40B4-BE49-F238E27FC236}">
                  <a16:creationId xmlns:a16="http://schemas.microsoft.com/office/drawing/2014/main" id="{15860748-BB5F-4666-A87D-BAA471EF98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grpSp>
        <p:nvGrpSpPr>
          <p:cNvPr id="5" name="Group 4">
            <a:extLst>
              <a:ext uri="{FF2B5EF4-FFF2-40B4-BE49-F238E27FC236}">
                <a16:creationId xmlns:a16="http://schemas.microsoft.com/office/drawing/2014/main" id="{5457E66F-86FB-4D5B-B880-059E0B669FE8}"/>
              </a:ext>
            </a:extLst>
          </p:cNvPr>
          <p:cNvGrpSpPr/>
          <p:nvPr/>
        </p:nvGrpSpPr>
        <p:grpSpPr>
          <a:xfrm>
            <a:off x="6826656" y="3060700"/>
            <a:ext cx="10724339" cy="8633112"/>
            <a:chOff x="5333308" y="3060700"/>
            <a:chExt cx="10724339" cy="8633112"/>
          </a:xfrm>
        </p:grpSpPr>
        <p:sp>
          <p:nvSpPr>
            <p:cNvPr id="15" name="Rectangle: Rounded Corners 14">
              <a:extLst>
                <a:ext uri="{FF2B5EF4-FFF2-40B4-BE49-F238E27FC236}">
                  <a16:creationId xmlns:a16="http://schemas.microsoft.com/office/drawing/2014/main" id="{7D673E20-00CD-4363-8927-D346AF28027D}"/>
                </a:ext>
              </a:extLst>
            </p:cNvPr>
            <p:cNvSpPr/>
            <p:nvPr/>
          </p:nvSpPr>
          <p:spPr>
            <a:xfrm>
              <a:off x="5333308" y="3060700"/>
              <a:ext cx="10724339" cy="86331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599" b="0" i="0" u="none" strike="noStrike" kern="1200" cap="none" spc="0" normalizeH="0" baseline="0" noProof="0" dirty="0">
                <a:ln>
                  <a:noFill/>
                </a:ln>
                <a:solidFill>
                  <a:prstClr val="white"/>
                </a:solidFill>
                <a:effectLst/>
                <a:uLnTx/>
                <a:uFillTx/>
                <a:latin typeface="Raleway Medium"/>
                <a:ea typeface="+mn-ea"/>
                <a:cs typeface="+mn-cs"/>
              </a:endParaRPr>
            </a:p>
          </p:txBody>
        </p:sp>
        <p:pic>
          <p:nvPicPr>
            <p:cNvPr id="4" name="Picture 3">
              <a:extLst>
                <a:ext uri="{FF2B5EF4-FFF2-40B4-BE49-F238E27FC236}">
                  <a16:creationId xmlns:a16="http://schemas.microsoft.com/office/drawing/2014/main" id="{19C6DB02-FB7A-4471-B3B1-F731D33FB3F8}"/>
                </a:ext>
              </a:extLst>
            </p:cNvPr>
            <p:cNvPicPr>
              <a:picLocks noChangeAspect="1"/>
            </p:cNvPicPr>
            <p:nvPr/>
          </p:nvPicPr>
          <p:blipFill>
            <a:blip r:embed="rId5"/>
            <a:stretch>
              <a:fillRect/>
            </a:stretch>
          </p:blipFill>
          <p:spPr>
            <a:xfrm>
              <a:off x="5932308" y="4529137"/>
              <a:ext cx="9526338" cy="5656263"/>
            </a:xfrm>
            <a:prstGeom prst="rect">
              <a:avLst/>
            </a:prstGeom>
          </p:spPr>
        </p:pic>
      </p:grpSp>
      <p:sp>
        <p:nvSpPr>
          <p:cNvPr id="16" name="Slide Number Placeholder 15">
            <a:extLst>
              <a:ext uri="{FF2B5EF4-FFF2-40B4-BE49-F238E27FC236}">
                <a16:creationId xmlns:a16="http://schemas.microsoft.com/office/drawing/2014/main" id="{FBCCED09-6E72-4429-B88C-9FA666039BD9}"/>
              </a:ext>
            </a:extLst>
          </p:cNvPr>
          <p:cNvSpPr txBox="1">
            <a:spLocks/>
          </p:cNvSpPr>
          <p:nvPr/>
        </p:nvSpPr>
        <p:spPr>
          <a:xfrm>
            <a:off x="-228909"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599">
                <a:solidFill>
                  <a:schemeClr val="bg1"/>
                </a:solidFill>
              </a:rPr>
              <a:pPr algn="r"/>
              <a:t>42</a:t>
            </a:fld>
            <a:endParaRPr lang="en-US" sz="3599" dirty="0">
              <a:solidFill>
                <a:schemeClr val="bg1"/>
              </a:solidFill>
            </a:endParaRPr>
          </a:p>
        </p:txBody>
      </p:sp>
    </p:spTree>
    <p:extLst>
      <p:ext uri="{BB962C8B-B14F-4D97-AF65-F5344CB8AC3E}">
        <p14:creationId xmlns:p14="http://schemas.microsoft.com/office/powerpoint/2010/main" val="2014469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 y="10371373"/>
            <a:ext cx="24374895" cy="3342841"/>
          </a:xfrm>
          <a:prstGeom prst="rect">
            <a:avLst/>
          </a:prstGeom>
        </p:spPr>
      </p:pic>
      <p:sp>
        <p:nvSpPr>
          <p:cNvPr id="11" name="Slide Number Placeholder 15"/>
          <p:cNvSpPr txBox="1">
            <a:spLocks/>
          </p:cNvSpPr>
          <p:nvPr/>
        </p:nvSpPr>
        <p:spPr>
          <a:xfrm>
            <a:off x="-459283" y="512830"/>
            <a:ext cx="1675528" cy="73006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C48FCF8-25E9-4F94-BC2B-FA1B572C1FF3}" type="slidenum">
              <a:rPr kumimoji="0" lang="en-US" sz="3599" b="0" i="0" u="none" strike="noStrike" kern="1200" cap="none" spc="0" normalizeH="0" baseline="0" noProof="0">
                <a:ln>
                  <a:noFill/>
                </a:ln>
                <a:solidFill>
                  <a:prstClr val="white"/>
                </a:solidFill>
                <a:effectLst/>
                <a:uLnTx/>
                <a:uFillTx/>
                <a:latin typeface="Raleway Medium"/>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3599" b="0" i="0" u="none" strike="noStrike" kern="1200" cap="none" spc="0" normalizeH="0" baseline="0" noProof="0" dirty="0">
              <a:ln>
                <a:noFill/>
              </a:ln>
              <a:solidFill>
                <a:prstClr val="white"/>
              </a:solidFill>
              <a:effectLst/>
              <a:uLnTx/>
              <a:uFillTx/>
              <a:latin typeface="Raleway Medium"/>
              <a:ea typeface="+mn-ea"/>
              <a:cs typeface="+mn-cs"/>
            </a:endParaRPr>
          </a:p>
        </p:txBody>
      </p: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6245" y="12854187"/>
            <a:ext cx="1899961" cy="697968"/>
          </a:xfrm>
          <a:prstGeom prst="rect">
            <a:avLst/>
          </a:prstGeom>
        </p:spPr>
      </p:pic>
      <p:sp>
        <p:nvSpPr>
          <p:cNvPr id="13" name="Text Placeholder 2">
            <a:extLst>
              <a:ext uri="{FF2B5EF4-FFF2-40B4-BE49-F238E27FC236}">
                <a16:creationId xmlns:a16="http://schemas.microsoft.com/office/drawing/2014/main" id="{C2F077C7-04C2-4DD7-B752-4F310A487A81}"/>
              </a:ext>
            </a:extLst>
          </p:cNvPr>
          <p:cNvSpPr txBox="1">
            <a:spLocks/>
          </p:cNvSpPr>
          <p:nvPr/>
        </p:nvSpPr>
        <p:spPr>
          <a:xfrm>
            <a:off x="20477226" y="474682"/>
            <a:ext cx="3520499" cy="1163035"/>
          </a:xfrm>
          <a:prstGeom prst="rect">
            <a:avLst/>
          </a:prstGeom>
        </p:spPr>
        <p:txBody>
          <a:bodyPr anchor="ctr">
            <a:no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en-US" sz="4799" b="1" i="0" u="none" strike="noStrike" kern="1200" cap="none" spc="0" normalizeH="0" baseline="0" noProof="0" dirty="0">
                <a:ln>
                  <a:noFill/>
                </a:ln>
                <a:solidFill>
                  <a:srgbClr val="00ACED"/>
                </a:solidFill>
                <a:effectLst/>
                <a:uLnTx/>
                <a:uFillTx/>
                <a:latin typeface="Raleway Medium"/>
                <a:ea typeface="+mn-ea"/>
                <a:cs typeface="+mn-cs"/>
              </a:rPr>
              <a:t>Appendix 4</a:t>
            </a:r>
          </a:p>
        </p:txBody>
      </p:sp>
      <p:grpSp>
        <p:nvGrpSpPr>
          <p:cNvPr id="2" name="Group 1">
            <a:extLst>
              <a:ext uri="{FF2B5EF4-FFF2-40B4-BE49-F238E27FC236}">
                <a16:creationId xmlns:a16="http://schemas.microsoft.com/office/drawing/2014/main" id="{A82AC15D-D5BA-42A5-8B03-BDAC098FCCA8}"/>
              </a:ext>
            </a:extLst>
          </p:cNvPr>
          <p:cNvGrpSpPr/>
          <p:nvPr/>
        </p:nvGrpSpPr>
        <p:grpSpPr>
          <a:xfrm>
            <a:off x="2033364" y="2893557"/>
            <a:ext cx="19414610" cy="8874012"/>
            <a:chOff x="636764" y="2243167"/>
            <a:chExt cx="21894052" cy="9209911"/>
          </a:xfrm>
        </p:grpSpPr>
        <p:pic>
          <p:nvPicPr>
            <p:cNvPr id="7" name="Picture 6">
              <a:extLst>
                <a:ext uri="{FF2B5EF4-FFF2-40B4-BE49-F238E27FC236}">
                  <a16:creationId xmlns:a16="http://schemas.microsoft.com/office/drawing/2014/main" id="{79FE2D36-805E-45FD-B669-57A4624E4268}"/>
                </a:ext>
              </a:extLst>
            </p:cNvPr>
            <p:cNvPicPr>
              <a:picLocks noChangeAspect="1"/>
            </p:cNvPicPr>
            <p:nvPr/>
          </p:nvPicPr>
          <p:blipFill>
            <a:blip r:embed="rId5"/>
            <a:stretch>
              <a:fillRect/>
            </a:stretch>
          </p:blipFill>
          <p:spPr>
            <a:xfrm>
              <a:off x="11583445" y="3644849"/>
              <a:ext cx="12193" cy="1664352"/>
            </a:xfrm>
            <a:prstGeom prst="rect">
              <a:avLst/>
            </a:prstGeom>
          </p:spPr>
        </p:pic>
        <p:pic>
          <p:nvPicPr>
            <p:cNvPr id="19" name="Picture 18">
              <a:extLst>
                <a:ext uri="{FF2B5EF4-FFF2-40B4-BE49-F238E27FC236}">
                  <a16:creationId xmlns:a16="http://schemas.microsoft.com/office/drawing/2014/main" id="{4977BCF2-44ED-4F45-8413-259FBEAD5234}"/>
                </a:ext>
              </a:extLst>
            </p:cNvPr>
            <p:cNvPicPr>
              <a:picLocks noChangeAspect="1"/>
            </p:cNvPicPr>
            <p:nvPr/>
          </p:nvPicPr>
          <p:blipFill>
            <a:blip r:embed="rId6"/>
            <a:stretch>
              <a:fillRect/>
            </a:stretch>
          </p:blipFill>
          <p:spPr>
            <a:xfrm>
              <a:off x="3111880" y="5945872"/>
              <a:ext cx="12193" cy="1457070"/>
            </a:xfrm>
            <a:prstGeom prst="rect">
              <a:avLst/>
            </a:prstGeom>
          </p:spPr>
        </p:pic>
        <p:pic>
          <p:nvPicPr>
            <p:cNvPr id="22" name="Picture 21">
              <a:extLst>
                <a:ext uri="{FF2B5EF4-FFF2-40B4-BE49-F238E27FC236}">
                  <a16:creationId xmlns:a16="http://schemas.microsoft.com/office/drawing/2014/main" id="{F20E5D35-3405-4909-969C-31A87F1C3524}"/>
                </a:ext>
              </a:extLst>
            </p:cNvPr>
            <p:cNvPicPr>
              <a:picLocks noChangeAspect="1"/>
            </p:cNvPicPr>
            <p:nvPr/>
          </p:nvPicPr>
          <p:blipFill>
            <a:blip r:embed="rId7"/>
            <a:stretch>
              <a:fillRect/>
            </a:stretch>
          </p:blipFill>
          <p:spPr>
            <a:xfrm>
              <a:off x="2365054" y="8022294"/>
              <a:ext cx="1542422" cy="963251"/>
            </a:xfrm>
            <a:prstGeom prst="rect">
              <a:avLst/>
            </a:prstGeom>
          </p:spPr>
        </p:pic>
        <p:pic>
          <p:nvPicPr>
            <p:cNvPr id="23" name="Picture 22">
              <a:extLst>
                <a:ext uri="{FF2B5EF4-FFF2-40B4-BE49-F238E27FC236}">
                  <a16:creationId xmlns:a16="http://schemas.microsoft.com/office/drawing/2014/main" id="{2D91260F-4968-44AF-9CE2-31773A66AF5A}"/>
                </a:ext>
              </a:extLst>
            </p:cNvPr>
            <p:cNvPicPr>
              <a:picLocks noChangeAspect="1"/>
            </p:cNvPicPr>
            <p:nvPr/>
          </p:nvPicPr>
          <p:blipFill>
            <a:blip r:embed="rId7"/>
            <a:stretch>
              <a:fillRect/>
            </a:stretch>
          </p:blipFill>
          <p:spPr>
            <a:xfrm>
              <a:off x="10814110" y="8113734"/>
              <a:ext cx="1542422" cy="963251"/>
            </a:xfrm>
            <a:prstGeom prst="rect">
              <a:avLst/>
            </a:prstGeom>
          </p:spPr>
        </p:pic>
        <p:pic>
          <p:nvPicPr>
            <p:cNvPr id="24" name="Picture 23">
              <a:extLst>
                <a:ext uri="{FF2B5EF4-FFF2-40B4-BE49-F238E27FC236}">
                  <a16:creationId xmlns:a16="http://schemas.microsoft.com/office/drawing/2014/main" id="{3AA18447-25AF-47F3-948F-85747E6651CE}"/>
                </a:ext>
              </a:extLst>
            </p:cNvPr>
            <p:cNvPicPr>
              <a:picLocks noChangeAspect="1"/>
            </p:cNvPicPr>
            <p:nvPr/>
          </p:nvPicPr>
          <p:blipFill>
            <a:blip r:embed="rId7"/>
            <a:stretch>
              <a:fillRect/>
            </a:stretch>
          </p:blipFill>
          <p:spPr>
            <a:xfrm>
              <a:off x="19884958" y="8095446"/>
              <a:ext cx="1542422" cy="963251"/>
            </a:xfrm>
            <a:prstGeom prst="rect">
              <a:avLst/>
            </a:prstGeom>
          </p:spPr>
        </p:pic>
        <p:pic>
          <p:nvPicPr>
            <p:cNvPr id="25" name="Picture 24">
              <a:extLst>
                <a:ext uri="{FF2B5EF4-FFF2-40B4-BE49-F238E27FC236}">
                  <a16:creationId xmlns:a16="http://schemas.microsoft.com/office/drawing/2014/main" id="{E4E03EAF-2478-445B-B4E5-5DA3D13E2EEE}"/>
                </a:ext>
              </a:extLst>
            </p:cNvPr>
            <p:cNvPicPr>
              <a:picLocks noChangeAspect="1"/>
            </p:cNvPicPr>
            <p:nvPr/>
          </p:nvPicPr>
          <p:blipFill>
            <a:blip r:embed="rId5"/>
            <a:stretch>
              <a:fillRect/>
            </a:stretch>
          </p:blipFill>
          <p:spPr>
            <a:xfrm>
              <a:off x="11579224" y="6537888"/>
              <a:ext cx="12193" cy="1664352"/>
            </a:xfrm>
            <a:prstGeom prst="rect">
              <a:avLst/>
            </a:prstGeom>
          </p:spPr>
        </p:pic>
        <p:pic>
          <p:nvPicPr>
            <p:cNvPr id="26" name="Picture 25">
              <a:extLst>
                <a:ext uri="{FF2B5EF4-FFF2-40B4-BE49-F238E27FC236}">
                  <a16:creationId xmlns:a16="http://schemas.microsoft.com/office/drawing/2014/main" id="{57955058-BA6B-4DA5-8A9F-FBDCC8BB515C}"/>
                </a:ext>
              </a:extLst>
            </p:cNvPr>
            <p:cNvPicPr>
              <a:picLocks noChangeAspect="1"/>
            </p:cNvPicPr>
            <p:nvPr/>
          </p:nvPicPr>
          <p:blipFill>
            <a:blip r:embed="rId8"/>
            <a:stretch>
              <a:fillRect/>
            </a:stretch>
          </p:blipFill>
          <p:spPr>
            <a:xfrm>
              <a:off x="20650072" y="5949623"/>
              <a:ext cx="12193" cy="1670449"/>
            </a:xfrm>
            <a:prstGeom prst="rect">
              <a:avLst/>
            </a:prstGeom>
          </p:spPr>
        </p:pic>
        <p:pic>
          <p:nvPicPr>
            <p:cNvPr id="27" name="Picture 26">
              <a:extLst>
                <a:ext uri="{FF2B5EF4-FFF2-40B4-BE49-F238E27FC236}">
                  <a16:creationId xmlns:a16="http://schemas.microsoft.com/office/drawing/2014/main" id="{7B287AB5-4738-437A-B3E5-E66D5AD6BCFF}"/>
                </a:ext>
              </a:extLst>
            </p:cNvPr>
            <p:cNvPicPr>
              <a:picLocks noChangeAspect="1"/>
            </p:cNvPicPr>
            <p:nvPr/>
          </p:nvPicPr>
          <p:blipFill>
            <a:blip r:embed="rId9"/>
            <a:stretch>
              <a:fillRect/>
            </a:stretch>
          </p:blipFill>
          <p:spPr>
            <a:xfrm>
              <a:off x="3130067" y="5937503"/>
              <a:ext cx="2353260" cy="12193"/>
            </a:xfrm>
            <a:prstGeom prst="rect">
              <a:avLst/>
            </a:prstGeom>
          </p:spPr>
        </p:pic>
        <p:pic>
          <p:nvPicPr>
            <p:cNvPr id="28" name="Picture 27">
              <a:extLst>
                <a:ext uri="{FF2B5EF4-FFF2-40B4-BE49-F238E27FC236}">
                  <a16:creationId xmlns:a16="http://schemas.microsoft.com/office/drawing/2014/main" id="{7B52E884-131E-4C73-A6A3-8E34B8B82DC7}"/>
                </a:ext>
              </a:extLst>
            </p:cNvPr>
            <p:cNvPicPr>
              <a:picLocks noChangeAspect="1"/>
            </p:cNvPicPr>
            <p:nvPr/>
          </p:nvPicPr>
          <p:blipFill>
            <a:blip r:embed="rId9"/>
            <a:stretch>
              <a:fillRect/>
            </a:stretch>
          </p:blipFill>
          <p:spPr>
            <a:xfrm>
              <a:off x="18272531" y="5919215"/>
              <a:ext cx="2353260" cy="12193"/>
            </a:xfrm>
            <a:prstGeom prst="rect">
              <a:avLst/>
            </a:prstGeom>
          </p:spPr>
        </p:pic>
        <p:pic>
          <p:nvPicPr>
            <p:cNvPr id="37" name="Picture 36">
              <a:extLst>
                <a:ext uri="{FF2B5EF4-FFF2-40B4-BE49-F238E27FC236}">
                  <a16:creationId xmlns:a16="http://schemas.microsoft.com/office/drawing/2014/main" id="{B831FE90-CA05-44BE-9D8C-B7F36A138A28}"/>
                </a:ext>
              </a:extLst>
            </p:cNvPr>
            <p:cNvPicPr>
              <a:picLocks noChangeAspect="1"/>
            </p:cNvPicPr>
            <p:nvPr/>
          </p:nvPicPr>
          <p:blipFill>
            <a:blip r:embed="rId10"/>
            <a:stretch>
              <a:fillRect/>
            </a:stretch>
          </p:blipFill>
          <p:spPr>
            <a:xfrm>
              <a:off x="7079742" y="5349202"/>
              <a:ext cx="9000759" cy="1457070"/>
            </a:xfrm>
            <a:prstGeom prst="rect">
              <a:avLst/>
            </a:prstGeom>
          </p:spPr>
        </p:pic>
        <p:pic>
          <p:nvPicPr>
            <p:cNvPr id="41" name="Picture 40">
              <a:extLst>
                <a:ext uri="{FF2B5EF4-FFF2-40B4-BE49-F238E27FC236}">
                  <a16:creationId xmlns:a16="http://schemas.microsoft.com/office/drawing/2014/main" id="{8F814B9B-B1A0-4C93-9364-05A382D09017}"/>
                </a:ext>
              </a:extLst>
            </p:cNvPr>
            <p:cNvPicPr>
              <a:picLocks noChangeAspect="1"/>
            </p:cNvPicPr>
            <p:nvPr/>
          </p:nvPicPr>
          <p:blipFill>
            <a:blip r:embed="rId11"/>
            <a:stretch>
              <a:fillRect/>
            </a:stretch>
          </p:blipFill>
          <p:spPr>
            <a:xfrm>
              <a:off x="636764" y="9012894"/>
              <a:ext cx="4208818" cy="1242076"/>
            </a:xfrm>
            <a:prstGeom prst="rect">
              <a:avLst/>
            </a:prstGeom>
          </p:spPr>
        </p:pic>
        <p:pic>
          <p:nvPicPr>
            <p:cNvPr id="42" name="Picture 41">
              <a:extLst>
                <a:ext uri="{FF2B5EF4-FFF2-40B4-BE49-F238E27FC236}">
                  <a16:creationId xmlns:a16="http://schemas.microsoft.com/office/drawing/2014/main" id="{EB05415E-BA2F-45DD-BD02-A02CEAA13A90}"/>
                </a:ext>
              </a:extLst>
            </p:cNvPr>
            <p:cNvPicPr>
              <a:picLocks noChangeAspect="1"/>
            </p:cNvPicPr>
            <p:nvPr/>
          </p:nvPicPr>
          <p:blipFill>
            <a:blip r:embed="rId12"/>
            <a:stretch>
              <a:fillRect/>
            </a:stretch>
          </p:blipFill>
          <p:spPr>
            <a:xfrm>
              <a:off x="1039100" y="9634686"/>
              <a:ext cx="4153954" cy="1225885"/>
            </a:xfrm>
            <a:prstGeom prst="rect">
              <a:avLst/>
            </a:prstGeom>
          </p:spPr>
        </p:pic>
        <p:pic>
          <p:nvPicPr>
            <p:cNvPr id="43" name="Picture 42">
              <a:extLst>
                <a:ext uri="{FF2B5EF4-FFF2-40B4-BE49-F238E27FC236}">
                  <a16:creationId xmlns:a16="http://schemas.microsoft.com/office/drawing/2014/main" id="{FFFB5D6D-F284-47F2-B9EA-EC06780AFE5C}"/>
                </a:ext>
              </a:extLst>
            </p:cNvPr>
            <p:cNvPicPr>
              <a:picLocks noChangeAspect="1"/>
            </p:cNvPicPr>
            <p:nvPr/>
          </p:nvPicPr>
          <p:blipFill>
            <a:blip r:embed="rId13"/>
            <a:stretch>
              <a:fillRect/>
            </a:stretch>
          </p:blipFill>
          <p:spPr>
            <a:xfrm>
              <a:off x="1490200" y="10235142"/>
              <a:ext cx="4208817" cy="1217936"/>
            </a:xfrm>
            <a:prstGeom prst="rect">
              <a:avLst/>
            </a:prstGeom>
          </p:spPr>
        </p:pic>
        <p:pic>
          <p:nvPicPr>
            <p:cNvPr id="44" name="Picture 43">
              <a:extLst>
                <a:ext uri="{FF2B5EF4-FFF2-40B4-BE49-F238E27FC236}">
                  <a16:creationId xmlns:a16="http://schemas.microsoft.com/office/drawing/2014/main" id="{1E87E305-17F3-4885-B2F7-89345B6D8812}"/>
                </a:ext>
              </a:extLst>
            </p:cNvPr>
            <p:cNvPicPr>
              <a:picLocks noChangeAspect="1"/>
            </p:cNvPicPr>
            <p:nvPr/>
          </p:nvPicPr>
          <p:blipFill>
            <a:blip r:embed="rId14"/>
            <a:stretch>
              <a:fillRect/>
            </a:stretch>
          </p:blipFill>
          <p:spPr>
            <a:xfrm>
              <a:off x="8918168" y="9040335"/>
              <a:ext cx="5351049" cy="1336625"/>
            </a:xfrm>
            <a:prstGeom prst="rect">
              <a:avLst/>
            </a:prstGeom>
          </p:spPr>
        </p:pic>
        <p:pic>
          <p:nvPicPr>
            <p:cNvPr id="45" name="Picture 44">
              <a:extLst>
                <a:ext uri="{FF2B5EF4-FFF2-40B4-BE49-F238E27FC236}">
                  <a16:creationId xmlns:a16="http://schemas.microsoft.com/office/drawing/2014/main" id="{36C48069-9894-4E35-B93C-64A8A7ED2810}"/>
                </a:ext>
              </a:extLst>
            </p:cNvPr>
            <p:cNvPicPr>
              <a:picLocks noChangeAspect="1"/>
            </p:cNvPicPr>
            <p:nvPr/>
          </p:nvPicPr>
          <p:blipFill>
            <a:blip r:embed="rId15"/>
            <a:stretch>
              <a:fillRect/>
            </a:stretch>
          </p:blipFill>
          <p:spPr>
            <a:xfrm>
              <a:off x="18802872" y="9046423"/>
              <a:ext cx="3727944" cy="1376203"/>
            </a:xfrm>
            <a:prstGeom prst="rect">
              <a:avLst/>
            </a:prstGeom>
          </p:spPr>
        </p:pic>
        <p:pic>
          <p:nvPicPr>
            <p:cNvPr id="46" name="Picture 45">
              <a:extLst>
                <a:ext uri="{FF2B5EF4-FFF2-40B4-BE49-F238E27FC236}">
                  <a16:creationId xmlns:a16="http://schemas.microsoft.com/office/drawing/2014/main" id="{C8BBDFB0-B9BA-4421-9363-FF7B76CB9565}"/>
                </a:ext>
              </a:extLst>
            </p:cNvPr>
            <p:cNvPicPr>
              <a:picLocks noChangeAspect="1"/>
            </p:cNvPicPr>
            <p:nvPr/>
          </p:nvPicPr>
          <p:blipFill>
            <a:blip r:embed="rId16"/>
            <a:stretch>
              <a:fillRect/>
            </a:stretch>
          </p:blipFill>
          <p:spPr>
            <a:xfrm>
              <a:off x="8483466" y="2243167"/>
              <a:ext cx="6212149" cy="700430"/>
            </a:xfrm>
            <a:prstGeom prst="rect">
              <a:avLst/>
            </a:prstGeom>
          </p:spPr>
        </p:pic>
        <p:pic>
          <p:nvPicPr>
            <p:cNvPr id="47" name="Picture 46">
              <a:extLst>
                <a:ext uri="{FF2B5EF4-FFF2-40B4-BE49-F238E27FC236}">
                  <a16:creationId xmlns:a16="http://schemas.microsoft.com/office/drawing/2014/main" id="{67E892F8-25F8-4779-8D42-898D976AB36A}"/>
                </a:ext>
              </a:extLst>
            </p:cNvPr>
            <p:cNvPicPr>
              <a:picLocks noChangeAspect="1"/>
            </p:cNvPicPr>
            <p:nvPr/>
          </p:nvPicPr>
          <p:blipFill>
            <a:blip r:embed="rId17"/>
            <a:stretch>
              <a:fillRect/>
            </a:stretch>
          </p:blipFill>
          <p:spPr>
            <a:xfrm>
              <a:off x="8473116" y="2880338"/>
              <a:ext cx="6212148" cy="675415"/>
            </a:xfrm>
            <a:prstGeom prst="rect">
              <a:avLst/>
            </a:prstGeom>
          </p:spPr>
        </p:pic>
      </p:grpSp>
      <p:sp>
        <p:nvSpPr>
          <p:cNvPr id="29" name="TextBox 28">
            <a:extLst>
              <a:ext uri="{FF2B5EF4-FFF2-40B4-BE49-F238E27FC236}">
                <a16:creationId xmlns:a16="http://schemas.microsoft.com/office/drawing/2014/main" id="{A49D23A8-67F0-4BA8-92A7-A6AEDC5AE1CA}"/>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Corporate Structure</a:t>
            </a:r>
          </a:p>
        </p:txBody>
      </p:sp>
    </p:spTree>
    <p:extLst>
      <p:ext uri="{BB962C8B-B14F-4D97-AF65-F5344CB8AC3E}">
        <p14:creationId xmlns:p14="http://schemas.microsoft.com/office/powerpoint/2010/main" val="15869578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a:extLst>
              <a:ext uri="{FF2B5EF4-FFF2-40B4-BE49-F238E27FC236}">
                <a16:creationId xmlns:a16="http://schemas.microsoft.com/office/drawing/2014/main" id="{C774EBDC-DD60-409A-B50E-D6145C3364B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442" b="12442"/>
          <a:stretch>
            <a:fillRect/>
          </a:stretch>
        </p:blipFill>
        <p:spPr/>
      </p:pic>
      <p:sp>
        <p:nvSpPr>
          <p:cNvPr id="2" name="Parallelogram 1"/>
          <p:cNvSpPr/>
          <p:nvPr/>
        </p:nvSpPr>
        <p:spPr>
          <a:xfrm>
            <a:off x="9123711" y="0"/>
            <a:ext cx="17068800" cy="13716000"/>
          </a:xfrm>
          <a:prstGeom prst="parallelogram">
            <a:avLst>
              <a:gd name="adj" fmla="val 44295"/>
            </a:avLst>
          </a:prstGeom>
          <a:solidFill>
            <a:srgbClr val="00ACED">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98809" y="9138"/>
            <a:ext cx="15881330" cy="13716000"/>
          </a:xfrm>
          <a:custGeom>
            <a:avLst/>
            <a:gdLst>
              <a:gd name="connsiteX0" fmla="*/ 0 w 15881330"/>
              <a:gd name="connsiteY0" fmla="*/ 0 h 13716000"/>
              <a:gd name="connsiteX1" fmla="*/ 15881330 w 15881330"/>
              <a:gd name="connsiteY1" fmla="*/ 0 h 13716000"/>
              <a:gd name="connsiteX2" fmla="*/ 9791700 w 15881330"/>
              <a:gd name="connsiteY2" fmla="*/ 13716000 h 13716000"/>
              <a:gd name="connsiteX3" fmla="*/ 0 w 15881330"/>
              <a:gd name="connsiteY3" fmla="*/ 13716000 h 13716000"/>
              <a:gd name="connsiteX4" fmla="*/ 0 w 15881330"/>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1330" h="13716000">
                <a:moveTo>
                  <a:pt x="0" y="0"/>
                </a:moveTo>
                <a:lnTo>
                  <a:pt x="15881330" y="0"/>
                </a:lnTo>
                <a:lnTo>
                  <a:pt x="9791700" y="13716000"/>
                </a:lnTo>
                <a:lnTo>
                  <a:pt x="0" y="137160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Freeform 15"/>
          <p:cNvSpPr/>
          <p:nvPr/>
        </p:nvSpPr>
        <p:spPr>
          <a:xfrm>
            <a:off x="20097210" y="4074936"/>
            <a:ext cx="4280440" cy="9641064"/>
          </a:xfrm>
          <a:custGeom>
            <a:avLst/>
            <a:gdLst>
              <a:gd name="connsiteX0" fmla="*/ 4280440 w 4280440"/>
              <a:gd name="connsiteY0" fmla="*/ 0 h 9641064"/>
              <a:gd name="connsiteX1" fmla="*/ 4280440 w 4280440"/>
              <a:gd name="connsiteY1" fmla="*/ 9641064 h 9641064"/>
              <a:gd name="connsiteX2" fmla="*/ 0 w 4280440"/>
              <a:gd name="connsiteY2" fmla="*/ 9641064 h 9641064"/>
            </a:gdLst>
            <a:ahLst/>
            <a:cxnLst>
              <a:cxn ang="0">
                <a:pos x="connsiteX0" y="connsiteY0"/>
              </a:cxn>
              <a:cxn ang="0">
                <a:pos x="connsiteX1" y="connsiteY1"/>
              </a:cxn>
              <a:cxn ang="0">
                <a:pos x="connsiteX2" y="connsiteY2"/>
              </a:cxn>
            </a:cxnLst>
            <a:rect l="l" t="t" r="r" b="b"/>
            <a:pathLst>
              <a:path w="4280440" h="9641064">
                <a:moveTo>
                  <a:pt x="4280440" y="0"/>
                </a:moveTo>
                <a:lnTo>
                  <a:pt x="4280440" y="9641064"/>
                </a:lnTo>
                <a:lnTo>
                  <a:pt x="0" y="964106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14626754" y="4933373"/>
            <a:ext cx="8441968" cy="2923877"/>
          </a:xfrm>
          <a:prstGeom prst="rect">
            <a:avLst/>
          </a:prstGeom>
          <a:noFill/>
        </p:spPr>
        <p:txBody>
          <a:bodyPr wrap="square" rtlCol="0">
            <a:spAutoFit/>
          </a:bodyPr>
          <a:lstStyle/>
          <a:p>
            <a:r>
              <a:rPr lang="en-GB" sz="9600" dirty="0">
                <a:solidFill>
                  <a:schemeClr val="bg1"/>
                </a:solidFill>
                <a:latin typeface="+mj-lt"/>
                <a:ea typeface="Open Sans Extrabold" panose="020B0906030804020204" pitchFamily="34" charset="0"/>
                <a:cs typeface="Open Sans Extrabold" panose="020B0906030804020204" pitchFamily="34" charset="0"/>
              </a:rPr>
              <a:t>INTRODUCING </a:t>
            </a:r>
            <a:r>
              <a:rPr lang="en-GB" sz="8800" dirty="0">
                <a:solidFill>
                  <a:schemeClr val="bg1"/>
                </a:solidFill>
                <a:latin typeface="+mj-lt"/>
                <a:ea typeface="Open Sans Extrabold" panose="020B0906030804020204" pitchFamily="34" charset="0"/>
                <a:cs typeface="Open Sans Extrabold" panose="020B0906030804020204" pitchFamily="34" charset="0"/>
              </a:rPr>
              <a:t>VERIJET</a:t>
            </a:r>
          </a:p>
        </p:txBody>
      </p:sp>
      <p:sp>
        <p:nvSpPr>
          <p:cNvPr id="12" name="TextBox 11"/>
          <p:cNvSpPr txBox="1"/>
          <p:nvPr/>
        </p:nvSpPr>
        <p:spPr>
          <a:xfrm>
            <a:off x="1571838" y="5989975"/>
            <a:ext cx="10095588" cy="2308324"/>
          </a:xfrm>
          <a:prstGeom prst="rect">
            <a:avLst/>
          </a:prstGeom>
          <a:noFill/>
        </p:spPr>
        <p:txBody>
          <a:bodyPr wrap="square" rtlCol="0">
            <a:spAutoFit/>
          </a:bodyPr>
          <a:lstStyle/>
          <a:p>
            <a:r>
              <a:rPr lang="en-GB" sz="3600" dirty="0">
                <a:solidFill>
                  <a:schemeClr val="bg1">
                    <a:lumMod val="65000"/>
                  </a:schemeClr>
                </a:solidFill>
              </a:rPr>
              <a:t>Addressing the unmet demand for short haul direct flights – leveraging the right equipment for the mission – with unmatched convenience, efficiency and price point for private jet travel </a:t>
            </a:r>
            <a:endParaRPr lang="en-GB" sz="2800" dirty="0">
              <a:solidFill>
                <a:schemeClr val="bg1">
                  <a:lumMod val="65000"/>
                </a:schemeClr>
              </a:solidFill>
            </a:endParaRPr>
          </a:p>
        </p:txBody>
      </p:sp>
      <p:sp>
        <p:nvSpPr>
          <p:cNvPr id="14" name="Subtitle 2"/>
          <p:cNvSpPr txBox="1">
            <a:spLocks/>
          </p:cNvSpPr>
          <p:nvPr/>
        </p:nvSpPr>
        <p:spPr>
          <a:xfrm>
            <a:off x="14350775" y="7794094"/>
            <a:ext cx="6937418" cy="757069"/>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200" dirty="0">
                <a:solidFill>
                  <a:schemeClr val="bg1"/>
                </a:solidFill>
                <a:latin typeface="+mn-lt"/>
                <a:cs typeface="Lato Light"/>
              </a:rPr>
              <a:t>The AI Powered Air Mobility Service</a:t>
            </a:r>
          </a:p>
        </p:txBody>
      </p:sp>
      <p:cxnSp>
        <p:nvCxnSpPr>
          <p:cNvPr id="15" name="Straight Connector 14"/>
          <p:cNvCxnSpPr/>
          <p:nvPr/>
        </p:nvCxnSpPr>
        <p:spPr>
          <a:xfrm>
            <a:off x="1683051" y="5518424"/>
            <a:ext cx="1356713" cy="0"/>
          </a:xfrm>
          <a:prstGeom prst="line">
            <a:avLst/>
          </a:prstGeom>
          <a:ln w="57150">
            <a:solidFill>
              <a:srgbClr val="00ACED"/>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22833106" y="4933373"/>
            <a:ext cx="1544544" cy="3621702"/>
          </a:xfrm>
          <a:prstGeom prst="line">
            <a:avLst/>
          </a:prstGeom>
          <a:ln w="57150">
            <a:solidFill>
              <a:srgbClr val="00ACED"/>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9403977" y="10094298"/>
            <a:ext cx="1544544" cy="3621702"/>
          </a:xfrm>
          <a:prstGeom prst="line">
            <a:avLst/>
          </a:prstGeom>
          <a:ln w="57150">
            <a:solidFill>
              <a:srgbClr val="00ACED"/>
            </a:solidFill>
          </a:ln>
        </p:spPr>
        <p:style>
          <a:lnRef idx="1">
            <a:schemeClr val="accent1"/>
          </a:lnRef>
          <a:fillRef idx="0">
            <a:schemeClr val="accent1"/>
          </a:fillRef>
          <a:effectRef idx="0">
            <a:schemeClr val="accent1"/>
          </a:effectRef>
          <a:fontRef idx="minor">
            <a:schemeClr val="tx1"/>
          </a:fontRef>
        </p:style>
      </p:cxnSp>
      <p:sp>
        <p:nvSpPr>
          <p:cNvPr id="18" name="Slide Number Placeholder 15"/>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5</a:t>
            </a:fld>
            <a:endParaRPr lang="en-US" sz="3600" dirty="0">
              <a:solidFill>
                <a:schemeClr val="bg1"/>
              </a:solidFill>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83050" y="2513010"/>
            <a:ext cx="6052279" cy="2223364"/>
          </a:xfrm>
          <a:prstGeom prst="rect">
            <a:avLst/>
          </a:prstGeom>
        </p:spPr>
      </p:pic>
    </p:spTree>
    <p:extLst>
      <p:ext uri="{BB962C8B-B14F-4D97-AF65-F5344CB8AC3E}">
        <p14:creationId xmlns:p14="http://schemas.microsoft.com/office/powerpoint/2010/main" val="19114154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3322197" y="4350503"/>
            <a:ext cx="1135187" cy="1135187"/>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arallelogram 3"/>
          <p:cNvSpPr/>
          <p:nvPr/>
        </p:nvSpPr>
        <p:spPr>
          <a:xfrm>
            <a:off x="2404532" y="2230436"/>
            <a:ext cx="11181231" cy="11506152"/>
          </a:xfrm>
          <a:prstGeom prst="parallelogram">
            <a:avLst>
              <a:gd name="adj" fmla="val 39791"/>
            </a:avLst>
          </a:prstGeom>
          <a:solidFill>
            <a:srgbClr val="00ACED">
              <a:alpha val="86000"/>
            </a:srgbClr>
          </a:solidFill>
          <a:ln w="127000" cap="rnd">
            <a:noFill/>
          </a:ln>
          <a:effectLst>
            <a:outerShdw blurRad="101600" dist="139700" dir="8040000" sx="91000" sy="91000" algn="t" rotWithShape="0">
              <a:prstClr val="black">
                <a:alpha val="30000"/>
              </a:prstClr>
            </a:outerShdw>
            <a:softEdge rad="0"/>
          </a:effectLst>
        </p:spPr>
        <p:txBody>
          <a:bodyPr vert="horz" lIns="91440" tIns="45720" rIns="91440" bIns="45720" rtlCol="0" anchor="ctr"/>
          <a:lstStyle/>
          <a:p>
            <a:endParaRPr lang="en-GB" dirty="0">
              <a:solidFill>
                <a:schemeClr val="bg1"/>
              </a:solidFill>
            </a:endParaRPr>
          </a:p>
        </p:txBody>
      </p:sp>
      <p:sp>
        <p:nvSpPr>
          <p:cNvPr id="7" name="Text Placeholder 6"/>
          <p:cNvSpPr>
            <a:spLocks noGrp="1"/>
          </p:cNvSpPr>
          <p:nvPr>
            <p:ph type="body" sz="quarter" idx="12"/>
          </p:nvPr>
        </p:nvSpPr>
        <p:spPr>
          <a:xfrm>
            <a:off x="14649211" y="4427158"/>
            <a:ext cx="9890593" cy="3646799"/>
          </a:xfrm>
        </p:spPr>
        <p:txBody>
          <a:bodyPr>
            <a:noAutofit/>
          </a:bodyPr>
          <a:lstStyle/>
          <a:p>
            <a:pPr>
              <a:lnSpc>
                <a:spcPct val="110000"/>
              </a:lnSpc>
            </a:pPr>
            <a:r>
              <a:rPr lang="en-GB" sz="3200" b="1" dirty="0">
                <a:solidFill>
                  <a:schemeClr val="tx1">
                    <a:lumMod val="50000"/>
                    <a:lumOff val="50000"/>
                  </a:schemeClr>
                </a:solidFill>
                <a:latin typeface="+mn-lt"/>
              </a:rPr>
              <a:t>Proprietary AI Used in Operator eMarketplace</a:t>
            </a:r>
          </a:p>
          <a:p>
            <a:pPr>
              <a:lnSpc>
                <a:spcPct val="110000"/>
              </a:lnSpc>
            </a:pPr>
            <a:r>
              <a:rPr lang="en-GB" sz="2400" dirty="0">
                <a:solidFill>
                  <a:schemeClr val="bg1">
                    <a:lumMod val="65000"/>
                  </a:schemeClr>
                </a:solidFill>
                <a:latin typeface="+mn-lt"/>
              </a:rPr>
              <a:t>Proven Technology derived from voice telecom businesses</a:t>
            </a:r>
          </a:p>
          <a:p>
            <a:pPr>
              <a:lnSpc>
                <a:spcPct val="110000"/>
              </a:lnSpc>
            </a:pPr>
            <a:r>
              <a:rPr lang="en-GB" sz="2400" dirty="0">
                <a:solidFill>
                  <a:schemeClr val="bg1">
                    <a:lumMod val="65000"/>
                  </a:schemeClr>
                </a:solidFill>
                <a:latin typeface="+mn-lt"/>
              </a:rPr>
              <a:t>Optimizing &gt;245,000 flights/year </a:t>
            </a:r>
          </a:p>
          <a:p>
            <a:pPr>
              <a:lnSpc>
                <a:spcPct val="110000"/>
              </a:lnSpc>
            </a:pPr>
            <a:r>
              <a:rPr lang="en-GB" sz="2400" dirty="0">
                <a:solidFill>
                  <a:schemeClr val="bg1">
                    <a:lumMod val="65000"/>
                  </a:schemeClr>
                </a:solidFill>
                <a:latin typeface="+mn-lt"/>
              </a:rPr>
              <a:t>eMarketplace Partners include many of the best US Floating Fleets</a:t>
            </a:r>
          </a:p>
          <a:p>
            <a:pPr>
              <a:lnSpc>
                <a:spcPct val="110000"/>
              </a:lnSpc>
            </a:pPr>
            <a:r>
              <a:rPr lang="en-GB" sz="2400" dirty="0">
                <a:solidFill>
                  <a:schemeClr val="bg1">
                    <a:lumMod val="65000"/>
                  </a:schemeClr>
                </a:solidFill>
                <a:latin typeface="+mn-lt"/>
              </a:rPr>
              <a:t>7 Year exclusive with eMarketplace - in single engine jet category</a:t>
            </a:r>
          </a:p>
          <a:p>
            <a:pPr>
              <a:lnSpc>
                <a:spcPct val="110000"/>
              </a:lnSpc>
            </a:pPr>
            <a:r>
              <a:rPr lang="en-GB" sz="3200" b="1" dirty="0">
                <a:solidFill>
                  <a:schemeClr val="tx1">
                    <a:lumMod val="50000"/>
                    <a:lumOff val="50000"/>
                  </a:schemeClr>
                </a:solidFill>
                <a:latin typeface="+mn-lt"/>
              </a:rPr>
              <a:t>	</a:t>
            </a:r>
          </a:p>
          <a:p>
            <a:pPr>
              <a:lnSpc>
                <a:spcPct val="110000"/>
              </a:lnSpc>
            </a:pPr>
            <a:r>
              <a:rPr lang="en-GB" sz="3200" b="1" dirty="0">
                <a:solidFill>
                  <a:schemeClr val="tx1">
                    <a:lumMod val="50000"/>
                    <a:lumOff val="50000"/>
                  </a:schemeClr>
                </a:solidFill>
                <a:latin typeface="+mn-lt"/>
              </a:rPr>
              <a:t>Cirrus SF50 (Vision Jet)</a:t>
            </a:r>
          </a:p>
          <a:p>
            <a:pPr>
              <a:lnSpc>
                <a:spcPct val="110000"/>
              </a:lnSpc>
            </a:pPr>
            <a:r>
              <a:rPr lang="en-GB" sz="2400" dirty="0">
                <a:solidFill>
                  <a:schemeClr val="bg1">
                    <a:lumMod val="65000"/>
                  </a:schemeClr>
                </a:solidFill>
                <a:latin typeface="+mn-lt"/>
              </a:rPr>
              <a:t>Proven airframe and engine</a:t>
            </a:r>
          </a:p>
          <a:p>
            <a:pPr>
              <a:lnSpc>
                <a:spcPct val="110000"/>
              </a:lnSpc>
            </a:pPr>
            <a:r>
              <a:rPr lang="en-GB" sz="2400" dirty="0">
                <a:solidFill>
                  <a:schemeClr val="bg1">
                    <a:lumMod val="65000"/>
                  </a:schemeClr>
                </a:solidFill>
                <a:latin typeface="+mn-lt"/>
              </a:rPr>
              <a:t>Lowest operating costs among all light jets</a:t>
            </a:r>
          </a:p>
          <a:p>
            <a:pPr>
              <a:lnSpc>
                <a:spcPct val="110000"/>
              </a:lnSpc>
            </a:pPr>
            <a:r>
              <a:rPr lang="en-GB" sz="2400" dirty="0">
                <a:solidFill>
                  <a:schemeClr val="bg1">
                    <a:lumMod val="65000"/>
                  </a:schemeClr>
                </a:solidFill>
                <a:latin typeface="+mn-lt"/>
              </a:rPr>
              <a:t>Most delivered business jet in 2018</a:t>
            </a:r>
          </a:p>
          <a:p>
            <a:pPr>
              <a:lnSpc>
                <a:spcPct val="110000"/>
              </a:lnSpc>
            </a:pPr>
            <a:r>
              <a:rPr lang="en-GB" sz="2400" dirty="0">
                <a:solidFill>
                  <a:schemeClr val="bg1">
                    <a:lumMod val="65000"/>
                  </a:schemeClr>
                </a:solidFill>
                <a:latin typeface="+mn-lt"/>
              </a:rPr>
              <a:t>Winner of the </a:t>
            </a:r>
            <a:r>
              <a:rPr lang="en-GB" sz="2400" b="1" i="1" dirty="0">
                <a:solidFill>
                  <a:schemeClr val="bg1">
                    <a:lumMod val="65000"/>
                  </a:schemeClr>
                </a:solidFill>
                <a:latin typeface="+mn-lt"/>
              </a:rPr>
              <a:t>Collier Trophy</a:t>
            </a:r>
            <a:r>
              <a:rPr lang="en-GB" sz="2400" dirty="0">
                <a:solidFill>
                  <a:schemeClr val="bg1">
                    <a:lumMod val="65000"/>
                  </a:schemeClr>
                </a:solidFill>
                <a:latin typeface="+mn-lt"/>
              </a:rPr>
              <a:t>: awarded annually for the “greatest achievement in aeronautics . . .”</a:t>
            </a:r>
          </a:p>
          <a:p>
            <a:endParaRPr lang="en-GB" dirty="0">
              <a:solidFill>
                <a:schemeClr val="bg1">
                  <a:lumMod val="65000"/>
                </a:schemeClr>
              </a:solidFill>
              <a:latin typeface="+mn-lt"/>
            </a:endParaRPr>
          </a:p>
        </p:txBody>
      </p:sp>
      <p:sp>
        <p:nvSpPr>
          <p:cNvPr id="31" name="Oval 30"/>
          <p:cNvSpPr/>
          <p:nvPr/>
        </p:nvSpPr>
        <p:spPr>
          <a:xfrm>
            <a:off x="13230757" y="8499594"/>
            <a:ext cx="1135187" cy="1135187"/>
          </a:xfrm>
          <a:prstGeom prst="ellipse">
            <a:avLst/>
          </a:prstGeom>
          <a:solidFill>
            <a:srgbClr val="00A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 Placeholder 5"/>
          <p:cNvSpPr txBox="1">
            <a:spLocks/>
          </p:cNvSpPr>
          <p:nvPr/>
        </p:nvSpPr>
        <p:spPr>
          <a:xfrm>
            <a:off x="14606726" y="1570219"/>
            <a:ext cx="9823350" cy="6349842"/>
          </a:xfrm>
          <a:prstGeom prst="rect">
            <a:avLst/>
          </a:prstGeom>
        </p:spPr>
        <p:txBody>
          <a:bodyPr vert="horz" lIns="360000" tIns="180000" rIns="360000" bIns="180000" rtlCol="0">
            <a:noAutofit/>
          </a:bodyPr>
          <a:lstStyle>
            <a:lvl1pPr marL="0" indent="0" algn="l" defTabSz="1828343" rtl="0" eaLnBrk="1" latinLnBrk="0" hangingPunct="1">
              <a:lnSpc>
                <a:spcPct val="90000"/>
              </a:lnSpc>
              <a:spcBef>
                <a:spcPts val="0"/>
              </a:spcBef>
              <a:buFont typeface="Arial" panose="020B0604020202020204" pitchFamily="34" charset="0"/>
              <a:buNone/>
              <a:defRPr sz="9998" kern="1200" baseline="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r>
              <a:rPr lang="en-GB" sz="9600" dirty="0">
                <a:solidFill>
                  <a:srgbClr val="00ACED"/>
                </a:solidFill>
                <a:latin typeface="+mj-lt"/>
              </a:rPr>
              <a:t>Two Key Drivers</a:t>
            </a:r>
            <a:endParaRPr lang="en-GB" sz="6600" dirty="0">
              <a:solidFill>
                <a:srgbClr val="00ACED"/>
              </a:solidFill>
              <a:latin typeface="+mj-lt"/>
              <a:ea typeface="Open Sans Light" panose="020B0306030504020204" pitchFamily="34" charset="0"/>
              <a:cs typeface="Open Sans Light" panose="020B0306030504020204" pitchFamily="34" charset="0"/>
            </a:endParaRPr>
          </a:p>
          <a:p>
            <a:endParaRPr lang="en-GB" sz="6600" dirty="0">
              <a:solidFill>
                <a:srgbClr val="00ACED"/>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2" name="Straight Connector 11"/>
          <p:cNvCxnSpPr/>
          <p:nvPr/>
        </p:nvCxnSpPr>
        <p:spPr>
          <a:xfrm flipH="1">
            <a:off x="9584267" y="7943816"/>
            <a:ext cx="2269066" cy="5792772"/>
          </a:xfrm>
          <a:prstGeom prst="line">
            <a:avLst/>
          </a:prstGeom>
          <a:ln w="57150">
            <a:solidFill>
              <a:srgbClr val="00ACED"/>
            </a:solidFill>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flipH="1">
            <a:off x="0" y="0"/>
            <a:ext cx="3931920" cy="9945677"/>
          </a:xfrm>
          <a:prstGeom prst="line">
            <a:avLst/>
          </a:prstGeom>
          <a:ln w="57150">
            <a:solidFill>
              <a:srgbClr val="00ACED"/>
            </a:solidFill>
          </a:ln>
        </p:spPr>
        <p:style>
          <a:lnRef idx="1">
            <a:schemeClr val="accent1"/>
          </a:lnRef>
          <a:fillRef idx="0">
            <a:schemeClr val="accent1"/>
          </a:fillRef>
          <a:effectRef idx="0">
            <a:schemeClr val="accent1"/>
          </a:effectRef>
          <a:fontRef idx="minor">
            <a:schemeClr val="tx1"/>
          </a:fontRef>
        </p:style>
      </p:cxnSp>
      <p:pic>
        <p:nvPicPr>
          <p:cNvPr id="10" name="Picture Placeholder 9">
            <a:extLst>
              <a:ext uri="{FF2B5EF4-FFF2-40B4-BE49-F238E27FC236}">
                <a16:creationId xmlns:a16="http://schemas.microsoft.com/office/drawing/2014/main" id="{883D1E46-F3BD-4112-A729-997734AFCC4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472" b="1472"/>
          <a:stretch>
            <a:fillRect/>
          </a:stretch>
        </p:blipFill>
        <p:spPr/>
      </p:pic>
      <p:pic>
        <p:nvPicPr>
          <p:cNvPr id="19" name="Picture 18">
            <a:extLst>
              <a:ext uri="{FF2B5EF4-FFF2-40B4-BE49-F238E27FC236}">
                <a16:creationId xmlns:a16="http://schemas.microsoft.com/office/drawing/2014/main" id="{265E80EB-5617-47AC-8E96-AC0380FC67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0344" y="3929113"/>
            <a:ext cx="4442656" cy="1632053"/>
          </a:xfrm>
          <a:prstGeom prst="rect">
            <a:avLst/>
          </a:prstGeom>
        </p:spPr>
      </p:pic>
      <p:sp>
        <p:nvSpPr>
          <p:cNvPr id="15" name="Slide Number Placeholder 15">
            <a:extLst>
              <a:ext uri="{FF2B5EF4-FFF2-40B4-BE49-F238E27FC236}">
                <a16:creationId xmlns:a16="http://schemas.microsoft.com/office/drawing/2014/main" id="{EDF4E3C5-7AFC-4A8C-8D28-467F7BB561F6}"/>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6</a:t>
            </a:fld>
            <a:endParaRPr lang="en-US" sz="3600" dirty="0">
              <a:solidFill>
                <a:schemeClr val="bg1"/>
              </a:solidFill>
            </a:endParaRPr>
          </a:p>
        </p:txBody>
      </p:sp>
    </p:spTree>
    <p:extLst>
      <p:ext uri="{BB962C8B-B14F-4D97-AF65-F5344CB8AC3E}">
        <p14:creationId xmlns:p14="http://schemas.microsoft.com/office/powerpoint/2010/main" val="31248110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865C494C-8C89-487F-8EBC-C9585582D23A}"/>
              </a:ext>
            </a:extLst>
          </p:cNvPr>
          <p:cNvSpPr txBox="1"/>
          <p:nvPr/>
        </p:nvSpPr>
        <p:spPr>
          <a:xfrm>
            <a:off x="1760502" y="716382"/>
            <a:ext cx="21959034" cy="1015644"/>
          </a:xfrm>
          <a:prstGeom prst="rect">
            <a:avLst/>
          </a:prstGeom>
          <a:noFill/>
        </p:spPr>
        <p:txBody>
          <a:bodyPr wrap="square" lIns="91422" tIns="45711" rIns="91422" bIns="45711" rtlCol="0">
            <a:spAutoFit/>
          </a:bodyPr>
          <a:lstStyle/>
          <a:p>
            <a:pPr lvl="0">
              <a:defRPr/>
            </a:pPr>
            <a:r>
              <a:rPr lang="en-US" sz="6000" dirty="0">
                <a:ln>
                  <a:solidFill>
                    <a:srgbClr val="00ACED"/>
                  </a:solidFill>
                </a:ln>
                <a:solidFill>
                  <a:srgbClr val="00ACED"/>
                </a:solidFill>
                <a:ea typeface="Open Sans Extrabold" panose="020B0906030804020204" pitchFamily="34" charset="0"/>
                <a:cs typeface="Open Sans Extrabold" panose="020B0906030804020204" pitchFamily="34" charset="0"/>
              </a:rPr>
              <a:t>Vision Jet has the Lowest Operating Costs in its Aircraft Class</a:t>
            </a:r>
          </a:p>
        </p:txBody>
      </p:sp>
      <p:graphicFrame>
        <p:nvGraphicFramePr>
          <p:cNvPr id="15" name="Table 10">
            <a:extLst>
              <a:ext uri="{FF2B5EF4-FFF2-40B4-BE49-F238E27FC236}">
                <a16:creationId xmlns:a16="http://schemas.microsoft.com/office/drawing/2014/main" id="{4D09279A-8622-421B-9A74-F7AA8A047DF4}"/>
              </a:ext>
            </a:extLst>
          </p:cNvPr>
          <p:cNvGraphicFramePr>
            <a:graphicFrameLocks noGrp="1"/>
          </p:cNvGraphicFramePr>
          <p:nvPr/>
        </p:nvGraphicFramePr>
        <p:xfrm>
          <a:off x="3004086" y="5471109"/>
          <a:ext cx="17222445" cy="5255154"/>
        </p:xfrm>
        <a:graphic>
          <a:graphicData uri="http://schemas.openxmlformats.org/drawingml/2006/table">
            <a:tbl>
              <a:tblPr firstRow="1" bandRow="1">
                <a:tableStyleId>{5C22544A-7EE6-4342-B048-85BDC9FD1C3A}</a:tableStyleId>
              </a:tblPr>
              <a:tblGrid>
                <a:gridCol w="3853914">
                  <a:extLst>
                    <a:ext uri="{9D8B030D-6E8A-4147-A177-3AD203B41FA5}">
                      <a16:colId xmlns:a16="http://schemas.microsoft.com/office/drawing/2014/main" val="1574157394"/>
                    </a:ext>
                  </a:extLst>
                </a:gridCol>
                <a:gridCol w="3035064">
                  <a:extLst>
                    <a:ext uri="{9D8B030D-6E8A-4147-A177-3AD203B41FA5}">
                      <a16:colId xmlns:a16="http://schemas.microsoft.com/office/drawing/2014/main" val="4097865646"/>
                    </a:ext>
                  </a:extLst>
                </a:gridCol>
                <a:gridCol w="3444489">
                  <a:extLst>
                    <a:ext uri="{9D8B030D-6E8A-4147-A177-3AD203B41FA5}">
                      <a16:colId xmlns:a16="http://schemas.microsoft.com/office/drawing/2014/main" val="3565846293"/>
                    </a:ext>
                  </a:extLst>
                </a:gridCol>
                <a:gridCol w="3444489">
                  <a:extLst>
                    <a:ext uri="{9D8B030D-6E8A-4147-A177-3AD203B41FA5}">
                      <a16:colId xmlns:a16="http://schemas.microsoft.com/office/drawing/2014/main" val="87557197"/>
                    </a:ext>
                  </a:extLst>
                </a:gridCol>
                <a:gridCol w="3444489">
                  <a:extLst>
                    <a:ext uri="{9D8B030D-6E8A-4147-A177-3AD203B41FA5}">
                      <a16:colId xmlns:a16="http://schemas.microsoft.com/office/drawing/2014/main" val="3474461844"/>
                    </a:ext>
                  </a:extLst>
                </a:gridCol>
              </a:tblGrid>
              <a:tr h="725558">
                <a:tc>
                  <a:txBody>
                    <a:bodyPr/>
                    <a:lstStyle/>
                    <a:p>
                      <a:r>
                        <a:rPr lang="en-US" sz="3200" dirty="0">
                          <a:solidFill>
                            <a:srgbClr val="7A7B7A"/>
                          </a:solidFill>
                        </a:rPr>
                        <a:t>Key Metric</a:t>
                      </a:r>
                    </a:p>
                  </a:txBody>
                  <a:tcPr anchor="ctr">
                    <a:lnT w="28575" cap="flat" cmpd="sng" algn="ctr">
                      <a:solidFill>
                        <a:schemeClr val="tx2">
                          <a:lumMod val="60000"/>
                          <a:lumOff val="40000"/>
                        </a:schemeClr>
                      </a:solidFill>
                      <a:prstDash val="solid"/>
                      <a:round/>
                      <a:headEnd type="none" w="med" len="med"/>
                      <a:tailEnd type="none" w="med" len="med"/>
                    </a:lnT>
                    <a:lnB w="28575" cap="flat" cmpd="sng" algn="ctr">
                      <a:solidFill>
                        <a:schemeClr val="tx2">
                          <a:lumMod val="60000"/>
                          <a:lumOff val="40000"/>
                        </a:schemeClr>
                      </a:solidFill>
                      <a:prstDash val="solid"/>
                      <a:round/>
                      <a:headEnd type="none" w="med" len="med"/>
                      <a:tailEnd type="none" w="med" len="med"/>
                    </a:lnB>
                    <a:solidFill>
                      <a:schemeClr val="bg1"/>
                    </a:solidFill>
                  </a:tcPr>
                </a:tc>
                <a:tc>
                  <a:txBody>
                    <a:bodyPr/>
                    <a:lstStyle/>
                    <a:p>
                      <a:pPr lvl="0" algn="ctr">
                        <a:tabLst/>
                      </a:pPr>
                      <a:r>
                        <a:rPr lang="en-US" sz="3200" dirty="0">
                          <a:solidFill>
                            <a:schemeClr val="tx1"/>
                          </a:solidFill>
                        </a:rPr>
                        <a:t>Cirrus</a:t>
                      </a:r>
                    </a:p>
                    <a:p>
                      <a:pPr lvl="0" algn="ctr">
                        <a:tabLst/>
                      </a:pPr>
                      <a:r>
                        <a:rPr lang="en-US" sz="3200" dirty="0">
                          <a:solidFill>
                            <a:schemeClr val="tx1"/>
                          </a:solidFill>
                        </a:rPr>
                        <a:t>Vision SF50</a:t>
                      </a:r>
                    </a:p>
                  </a:txBody>
                  <a:tcPr>
                    <a:lnT w="28575" cap="flat" cmpd="sng" algn="ctr">
                      <a:solidFill>
                        <a:schemeClr val="tx2">
                          <a:lumMod val="60000"/>
                          <a:lumOff val="40000"/>
                        </a:schemeClr>
                      </a:solidFill>
                      <a:prstDash val="solid"/>
                      <a:round/>
                      <a:headEnd type="none" w="med" len="med"/>
                      <a:tailEnd type="none" w="med" len="med"/>
                    </a:lnT>
                    <a:lnB w="28575" cap="flat" cmpd="sng" algn="ctr">
                      <a:solidFill>
                        <a:schemeClr val="tx2">
                          <a:lumMod val="60000"/>
                          <a:lumOff val="40000"/>
                        </a:schemeClr>
                      </a:solidFill>
                      <a:prstDash val="solid"/>
                      <a:round/>
                      <a:headEnd type="none" w="med" len="med"/>
                      <a:tailEnd type="none" w="med" len="med"/>
                    </a:lnB>
                    <a:solidFill>
                      <a:schemeClr val="bg1"/>
                    </a:solidFill>
                  </a:tcPr>
                </a:tc>
                <a:tc>
                  <a:txBody>
                    <a:bodyPr/>
                    <a:lstStyle/>
                    <a:p>
                      <a:pPr lvl="0" algn="ctr">
                        <a:tabLst/>
                      </a:pPr>
                      <a:r>
                        <a:rPr lang="en-US" sz="3200" dirty="0">
                          <a:solidFill>
                            <a:srgbClr val="7A7B7A"/>
                          </a:solidFill>
                        </a:rPr>
                        <a:t>Cessna</a:t>
                      </a:r>
                    </a:p>
                    <a:p>
                      <a:pPr lvl="0" algn="ctr">
                        <a:tabLst/>
                      </a:pPr>
                      <a:r>
                        <a:rPr lang="en-US" sz="3200" dirty="0">
                          <a:solidFill>
                            <a:srgbClr val="7A7B7A"/>
                          </a:solidFill>
                        </a:rPr>
                        <a:t>Citation M2</a:t>
                      </a:r>
                    </a:p>
                  </a:txBody>
                  <a:tcPr>
                    <a:lnT w="28575" cap="flat" cmpd="sng" algn="ctr">
                      <a:solidFill>
                        <a:schemeClr val="tx2">
                          <a:lumMod val="60000"/>
                          <a:lumOff val="40000"/>
                        </a:schemeClr>
                      </a:solidFill>
                      <a:prstDash val="solid"/>
                      <a:round/>
                      <a:headEnd type="none" w="med" len="med"/>
                      <a:tailEnd type="none" w="med" len="med"/>
                    </a:lnT>
                    <a:lnB w="28575" cap="flat" cmpd="sng" algn="ctr">
                      <a:solidFill>
                        <a:schemeClr val="tx2">
                          <a:lumMod val="60000"/>
                          <a:lumOff val="40000"/>
                        </a:schemeClr>
                      </a:solidFill>
                      <a:prstDash val="solid"/>
                      <a:round/>
                      <a:headEnd type="none" w="med" len="med"/>
                      <a:tailEnd type="none" w="med" len="med"/>
                    </a:lnB>
                    <a:solidFill>
                      <a:schemeClr val="bg1"/>
                    </a:solidFill>
                  </a:tcPr>
                </a:tc>
                <a:tc>
                  <a:txBody>
                    <a:bodyPr/>
                    <a:lstStyle/>
                    <a:p>
                      <a:pPr lvl="0" algn="ctr">
                        <a:tabLst/>
                      </a:pPr>
                      <a:r>
                        <a:rPr lang="en-US" sz="3200" dirty="0">
                          <a:solidFill>
                            <a:srgbClr val="7A7B7A"/>
                          </a:solidFill>
                        </a:rPr>
                        <a:t>Honda</a:t>
                      </a:r>
                    </a:p>
                    <a:p>
                      <a:pPr lvl="0" algn="ctr">
                        <a:tabLst/>
                      </a:pPr>
                      <a:r>
                        <a:rPr lang="en-US" sz="3200" dirty="0">
                          <a:solidFill>
                            <a:srgbClr val="7A7B7A"/>
                          </a:solidFill>
                        </a:rPr>
                        <a:t>HA-420</a:t>
                      </a:r>
                    </a:p>
                  </a:txBody>
                  <a:tcPr>
                    <a:lnT w="28575" cap="flat" cmpd="sng" algn="ctr">
                      <a:solidFill>
                        <a:schemeClr val="tx2">
                          <a:lumMod val="60000"/>
                          <a:lumOff val="40000"/>
                        </a:schemeClr>
                      </a:solidFill>
                      <a:prstDash val="solid"/>
                      <a:round/>
                      <a:headEnd type="none" w="med" len="med"/>
                      <a:tailEnd type="none" w="med" len="med"/>
                    </a:lnT>
                    <a:lnB w="28575" cap="flat" cmpd="sng" algn="ctr">
                      <a:solidFill>
                        <a:schemeClr val="tx2">
                          <a:lumMod val="60000"/>
                          <a:lumOff val="40000"/>
                        </a:schemeClr>
                      </a:solidFill>
                      <a:prstDash val="solid"/>
                      <a:round/>
                      <a:headEnd type="none" w="med" len="med"/>
                      <a:tailEnd type="none" w="med" len="med"/>
                    </a:lnB>
                    <a:solidFill>
                      <a:schemeClr val="bg1"/>
                    </a:solidFill>
                  </a:tcPr>
                </a:tc>
                <a:tc>
                  <a:txBody>
                    <a:bodyPr/>
                    <a:lstStyle/>
                    <a:p>
                      <a:pPr lvl="0" algn="ctr">
                        <a:tabLst/>
                      </a:pPr>
                      <a:r>
                        <a:rPr lang="en-US" sz="3200" dirty="0">
                          <a:solidFill>
                            <a:srgbClr val="7A7B7A"/>
                          </a:solidFill>
                        </a:rPr>
                        <a:t>Embraer</a:t>
                      </a:r>
                    </a:p>
                    <a:p>
                      <a:pPr lvl="0" algn="ctr">
                        <a:tabLst/>
                      </a:pPr>
                      <a:r>
                        <a:rPr lang="en-US" sz="3200" dirty="0">
                          <a:solidFill>
                            <a:srgbClr val="7A7B7A"/>
                          </a:solidFill>
                        </a:rPr>
                        <a:t>Phenom 100E</a:t>
                      </a:r>
                    </a:p>
                  </a:txBody>
                  <a:tcPr>
                    <a:lnT w="28575" cap="flat" cmpd="sng" algn="ctr">
                      <a:solidFill>
                        <a:schemeClr val="tx2">
                          <a:lumMod val="60000"/>
                          <a:lumOff val="40000"/>
                        </a:schemeClr>
                      </a:solidFill>
                      <a:prstDash val="solid"/>
                      <a:round/>
                      <a:headEnd type="none" w="med" len="med"/>
                      <a:tailEnd type="none" w="med" len="med"/>
                    </a:lnT>
                    <a:lnB w="28575" cap="flat" cmpd="sng" algn="ctr">
                      <a:solidFill>
                        <a:schemeClr val="tx2">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035685731"/>
                  </a:ext>
                </a:extLst>
              </a:tr>
              <a:tr h="725558">
                <a:tc>
                  <a:txBody>
                    <a:bodyPr/>
                    <a:lstStyle/>
                    <a:p>
                      <a:r>
                        <a:rPr lang="en-US" sz="2800" dirty="0">
                          <a:solidFill>
                            <a:schemeClr val="tx1">
                              <a:lumMod val="50000"/>
                              <a:lumOff val="50000"/>
                            </a:schemeClr>
                          </a:solidFill>
                        </a:rPr>
                        <a:t>Base Price ($000)</a:t>
                      </a:r>
                    </a:p>
                  </a:txBody>
                  <a:tcPr anchor="ctr">
                    <a:lnT w="28575" cap="flat" cmpd="sng" algn="ctr">
                      <a:solidFill>
                        <a:schemeClr val="tx2">
                          <a:lumMod val="60000"/>
                          <a:lumOff val="4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marL="0" marR="0" lvl="0" indent="0" algn="ctr" defTabSz="1828343" rtl="0" eaLnBrk="1" fontAlgn="auto" latinLnBrk="0" hangingPunct="1">
                        <a:lnSpc>
                          <a:spcPct val="100000"/>
                        </a:lnSpc>
                        <a:spcBef>
                          <a:spcPts val="0"/>
                        </a:spcBef>
                        <a:spcAft>
                          <a:spcPts val="0"/>
                        </a:spcAft>
                        <a:buClrTx/>
                        <a:buSzTx/>
                        <a:buFontTx/>
                        <a:buNone/>
                        <a:tabLst/>
                        <a:defRPr/>
                      </a:pPr>
                      <a:r>
                        <a:rPr lang="en-US" altLang="en-US" sz="3200" dirty="0">
                          <a:solidFill>
                            <a:schemeClr val="tx1"/>
                          </a:solidFill>
                          <a:latin typeface="+mj-lt"/>
                        </a:rPr>
                        <a:t>$2,800</a:t>
                      </a:r>
                    </a:p>
                  </a:txBody>
                  <a:tcPr>
                    <a:lnT w="28575" cap="flat" cmpd="sng" algn="ctr">
                      <a:solidFill>
                        <a:schemeClr val="tx2">
                          <a:lumMod val="60000"/>
                          <a:lumOff val="4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$4,195</a:t>
                      </a:r>
                    </a:p>
                  </a:txBody>
                  <a:tcPr>
                    <a:lnT w="28575" cap="flat" cmpd="sng" algn="ctr">
                      <a:solidFill>
                        <a:schemeClr val="tx2">
                          <a:lumMod val="60000"/>
                          <a:lumOff val="4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$4,850</a:t>
                      </a:r>
                    </a:p>
                  </a:txBody>
                  <a:tcPr>
                    <a:lnT w="28575" cap="flat" cmpd="sng" algn="ctr">
                      <a:solidFill>
                        <a:schemeClr val="tx2">
                          <a:lumMod val="60000"/>
                          <a:lumOff val="4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$4,200</a:t>
                      </a:r>
                    </a:p>
                  </a:txBody>
                  <a:tcPr>
                    <a:lnT w="28575" cap="flat" cmpd="sng" algn="ctr">
                      <a:solidFill>
                        <a:schemeClr val="tx2">
                          <a:lumMod val="60000"/>
                          <a:lumOff val="40000"/>
                        </a:schemeClr>
                      </a:solidFill>
                      <a:prstDash val="solid"/>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1648134018"/>
                  </a:ext>
                </a:extLst>
              </a:tr>
              <a:tr h="725558">
                <a:tc>
                  <a:txBody>
                    <a:bodyPr/>
                    <a:lstStyle/>
                    <a:p>
                      <a:r>
                        <a:rPr lang="en-US" sz="2800" dirty="0">
                          <a:solidFill>
                            <a:schemeClr val="tx1">
                              <a:lumMod val="50000"/>
                              <a:lumOff val="50000"/>
                            </a:schemeClr>
                          </a:solidFill>
                        </a:rPr>
                        <a:t>Var Op Cost Per Hour</a:t>
                      </a:r>
                    </a:p>
                    <a:p>
                      <a:r>
                        <a:rPr lang="en-US" sz="2800" dirty="0">
                          <a:solidFill>
                            <a:schemeClr val="tx1">
                              <a:lumMod val="50000"/>
                              <a:lumOff val="50000"/>
                            </a:schemeClr>
                          </a:solidFill>
                        </a:rPr>
                        <a:t>     vs Cirrus SF50</a:t>
                      </a:r>
                    </a:p>
                  </a:txBody>
                  <a:tcPr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solidFill>
                          <a:latin typeface="+mj-lt"/>
                        </a:rPr>
                        <a:t>$662</a:t>
                      </a:r>
                    </a:p>
                    <a:p>
                      <a:pPr algn="ctr"/>
                      <a:r>
                        <a:rPr lang="en-US" sz="3200" dirty="0">
                          <a:solidFill>
                            <a:schemeClr val="tx1"/>
                          </a:solidFill>
                          <a:latin typeface="+mj-lt"/>
                        </a:rPr>
                        <a:t>      - </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$1,250</a:t>
                      </a:r>
                    </a:p>
                    <a:p>
                      <a:pPr algn="ctr"/>
                      <a:r>
                        <a:rPr lang="en-US" sz="3200" dirty="0">
                          <a:solidFill>
                            <a:schemeClr val="tx1">
                              <a:lumMod val="50000"/>
                              <a:lumOff val="50000"/>
                            </a:schemeClr>
                          </a:solidFill>
                          <a:latin typeface="+mj-lt"/>
                        </a:rPr>
                        <a:t>  89% </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$1,135</a:t>
                      </a:r>
                    </a:p>
                    <a:p>
                      <a:pPr algn="ctr"/>
                      <a:r>
                        <a:rPr lang="en-US" sz="3200" dirty="0">
                          <a:solidFill>
                            <a:schemeClr val="tx1">
                              <a:lumMod val="50000"/>
                              <a:lumOff val="50000"/>
                            </a:schemeClr>
                          </a:solidFill>
                          <a:latin typeface="+mj-lt"/>
                        </a:rPr>
                        <a:t> 71%</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$1,152</a:t>
                      </a:r>
                    </a:p>
                    <a:p>
                      <a:pPr algn="ctr"/>
                      <a:r>
                        <a:rPr lang="en-US" sz="3200" dirty="0">
                          <a:solidFill>
                            <a:schemeClr val="tx1">
                              <a:lumMod val="50000"/>
                              <a:lumOff val="50000"/>
                            </a:schemeClr>
                          </a:solidFill>
                          <a:latin typeface="+mj-lt"/>
                        </a:rPr>
                        <a:t>  74% </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475998305"/>
                  </a:ext>
                </a:extLst>
              </a:tr>
              <a:tr h="725558">
                <a:tc>
                  <a:txBody>
                    <a:bodyPr/>
                    <a:lstStyle/>
                    <a:p>
                      <a:r>
                        <a:rPr lang="en-US" sz="2800" dirty="0">
                          <a:solidFill>
                            <a:schemeClr val="tx1">
                              <a:lumMod val="50000"/>
                              <a:lumOff val="50000"/>
                            </a:schemeClr>
                          </a:solidFill>
                        </a:rPr>
                        <a:t>Max Range (nm)</a:t>
                      </a:r>
                    </a:p>
                  </a:txBody>
                  <a:tcPr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solidFill>
                          <a:latin typeface="+mj-lt"/>
                        </a:rPr>
                        <a:t>1,266</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1,300</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1,161</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1,045</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2639015990"/>
                  </a:ext>
                </a:extLst>
              </a:tr>
              <a:tr h="725558">
                <a:tc>
                  <a:txBody>
                    <a:bodyPr/>
                    <a:lstStyle/>
                    <a:p>
                      <a:r>
                        <a:rPr lang="en-US" sz="2800" dirty="0">
                          <a:solidFill>
                            <a:schemeClr val="tx1">
                              <a:lumMod val="50000"/>
                              <a:lumOff val="50000"/>
                            </a:schemeClr>
                          </a:solidFill>
                        </a:rPr>
                        <a:t>Max Cruising Speed (mph)</a:t>
                      </a:r>
                    </a:p>
                  </a:txBody>
                  <a:tcPr anchor="ct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solidFill>
                          <a:latin typeface="+mj-lt"/>
                        </a:rPr>
                        <a:t>345</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404</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486</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pPr algn="ctr"/>
                      <a:r>
                        <a:rPr lang="en-US" sz="3200" dirty="0">
                          <a:solidFill>
                            <a:schemeClr val="tx1">
                              <a:lumMod val="50000"/>
                              <a:lumOff val="50000"/>
                            </a:schemeClr>
                          </a:solidFill>
                          <a:latin typeface="+mj-lt"/>
                        </a:rPr>
                        <a:t>440</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3390029601"/>
                  </a:ext>
                </a:extLst>
              </a:tr>
              <a:tr h="725558">
                <a:tc>
                  <a:txBody>
                    <a:bodyPr/>
                    <a:lstStyle/>
                    <a:p>
                      <a:r>
                        <a:rPr lang="en-US" sz="2800" dirty="0">
                          <a:solidFill>
                            <a:srgbClr val="7A7B7A"/>
                          </a:solidFill>
                        </a:rPr>
                        <a:t>Executive Seats</a:t>
                      </a:r>
                    </a:p>
                  </a:txBody>
                  <a:tcPr anchor="ctr">
                    <a:lnT w="9525" cap="flat" cmpd="sng" algn="ctr">
                      <a:solidFill>
                        <a:schemeClr val="bg1">
                          <a:lumMod val="65000"/>
                        </a:schemeClr>
                      </a:solidFill>
                      <a:prstDash val="sysDot"/>
                      <a:round/>
                      <a:headEnd type="none" w="med" len="med"/>
                      <a:tailEnd type="none" w="med" len="med"/>
                    </a:lnT>
                    <a:solidFill>
                      <a:schemeClr val="bg1"/>
                    </a:solidFill>
                  </a:tcPr>
                </a:tc>
                <a:tc>
                  <a:txBody>
                    <a:bodyPr/>
                    <a:lstStyle/>
                    <a:p>
                      <a:pPr algn="ctr"/>
                      <a:r>
                        <a:rPr lang="en-US" sz="3200" dirty="0">
                          <a:solidFill>
                            <a:schemeClr val="tx1"/>
                          </a:solidFill>
                          <a:latin typeface="+mj-lt"/>
                        </a:rPr>
                        <a:t>4</a:t>
                      </a:r>
                    </a:p>
                  </a:txBody>
                  <a:tcPr>
                    <a:lnT w="9525" cap="flat" cmpd="sng" algn="ctr">
                      <a:solidFill>
                        <a:schemeClr val="bg1">
                          <a:lumMod val="65000"/>
                        </a:schemeClr>
                      </a:solidFill>
                      <a:prstDash val="sysDot"/>
                      <a:round/>
                      <a:headEnd type="none" w="med" len="med"/>
                      <a:tailEnd type="none" w="med" len="med"/>
                    </a:lnT>
                    <a:solidFill>
                      <a:schemeClr val="bg1"/>
                    </a:solidFill>
                  </a:tcPr>
                </a:tc>
                <a:tc>
                  <a:txBody>
                    <a:bodyPr/>
                    <a:lstStyle/>
                    <a:p>
                      <a:pPr algn="ctr"/>
                      <a:r>
                        <a:rPr lang="en-US" sz="3200" dirty="0">
                          <a:solidFill>
                            <a:schemeClr val="tx1">
                              <a:lumMod val="50000"/>
                              <a:lumOff val="50000"/>
                            </a:schemeClr>
                          </a:solidFill>
                          <a:latin typeface="+mj-lt"/>
                        </a:rPr>
                        <a:t>4</a:t>
                      </a:r>
                    </a:p>
                  </a:txBody>
                  <a:tcPr>
                    <a:lnT w="9525" cap="flat" cmpd="sng" algn="ctr">
                      <a:solidFill>
                        <a:schemeClr val="bg1">
                          <a:lumMod val="65000"/>
                        </a:schemeClr>
                      </a:solidFill>
                      <a:prstDash val="sysDot"/>
                      <a:round/>
                      <a:headEnd type="none" w="med" len="med"/>
                      <a:tailEnd type="none" w="med" len="med"/>
                    </a:lnT>
                    <a:solidFill>
                      <a:schemeClr val="bg1"/>
                    </a:solidFill>
                  </a:tcPr>
                </a:tc>
                <a:tc>
                  <a:txBody>
                    <a:bodyPr/>
                    <a:lstStyle/>
                    <a:p>
                      <a:pPr algn="ctr"/>
                      <a:r>
                        <a:rPr lang="en-US" sz="3200" dirty="0">
                          <a:solidFill>
                            <a:schemeClr val="tx1">
                              <a:lumMod val="50000"/>
                              <a:lumOff val="50000"/>
                            </a:schemeClr>
                          </a:solidFill>
                          <a:latin typeface="+mj-lt"/>
                        </a:rPr>
                        <a:t>5</a:t>
                      </a:r>
                    </a:p>
                  </a:txBody>
                  <a:tcPr>
                    <a:lnT w="9525" cap="flat" cmpd="sng" algn="ctr">
                      <a:solidFill>
                        <a:schemeClr val="bg1">
                          <a:lumMod val="65000"/>
                        </a:schemeClr>
                      </a:solidFill>
                      <a:prstDash val="sysDot"/>
                      <a:round/>
                      <a:headEnd type="none" w="med" len="med"/>
                      <a:tailEnd type="none" w="med" len="med"/>
                    </a:lnT>
                    <a:solidFill>
                      <a:schemeClr val="bg1"/>
                    </a:solidFill>
                  </a:tcPr>
                </a:tc>
                <a:tc>
                  <a:txBody>
                    <a:bodyPr/>
                    <a:lstStyle/>
                    <a:p>
                      <a:pPr algn="ctr"/>
                      <a:r>
                        <a:rPr lang="en-US" sz="3200" dirty="0">
                          <a:solidFill>
                            <a:schemeClr val="tx1">
                              <a:lumMod val="50000"/>
                              <a:lumOff val="50000"/>
                            </a:schemeClr>
                          </a:solidFill>
                          <a:latin typeface="+mj-lt"/>
                        </a:rPr>
                        <a:t>5</a:t>
                      </a:r>
                    </a:p>
                  </a:txBody>
                  <a:tcPr>
                    <a:lnT w="9525" cap="flat" cmpd="sng" algn="ctr">
                      <a:solidFill>
                        <a:schemeClr val="bg1">
                          <a:lumMod val="65000"/>
                        </a:schemeClr>
                      </a:solidFill>
                      <a:prstDash val="sysDot"/>
                      <a:round/>
                      <a:headEnd type="none" w="med" len="med"/>
                      <a:tailEnd type="none" w="med" len="med"/>
                    </a:lnT>
                    <a:solidFill>
                      <a:schemeClr val="bg1"/>
                    </a:solidFill>
                  </a:tcPr>
                </a:tc>
                <a:extLst>
                  <a:ext uri="{0D108BD9-81ED-4DB2-BD59-A6C34878D82A}">
                    <a16:rowId xmlns:a16="http://schemas.microsoft.com/office/drawing/2014/main" val="3811353872"/>
                  </a:ext>
                </a:extLst>
              </a:tr>
            </a:tbl>
          </a:graphicData>
        </a:graphic>
      </p:graphicFrame>
      <p:pic>
        <p:nvPicPr>
          <p:cNvPr id="16" name="Picture 9" descr="A small airplane flying high up in the air&#10;&#10;Description automatically generated">
            <a:extLst>
              <a:ext uri="{FF2B5EF4-FFF2-40B4-BE49-F238E27FC236}">
                <a16:creationId xmlns:a16="http://schemas.microsoft.com/office/drawing/2014/main" id="{0A939BA6-A783-4C86-926F-0A830D07E4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9625" y="3547060"/>
            <a:ext cx="1936905" cy="1500120"/>
          </a:xfrm>
          <a:prstGeom prst="rect">
            <a:avLst/>
          </a:prstGeom>
          <a:noFill/>
          <a:ln w="19050">
            <a:solidFill>
              <a:srgbClr val="5E94D7"/>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2" descr="A large passenger jet flying through a clear blue sky&#10;&#10;Description automatically generated">
            <a:extLst>
              <a:ext uri="{FF2B5EF4-FFF2-40B4-BE49-F238E27FC236}">
                <a16:creationId xmlns:a16="http://schemas.microsoft.com/office/drawing/2014/main" id="{DEE711C4-4C9C-4B14-BB3A-017196CD30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96555" y="3495344"/>
            <a:ext cx="1593255" cy="1488649"/>
          </a:xfrm>
          <a:prstGeom prst="rect">
            <a:avLst/>
          </a:prstGeom>
          <a:noFill/>
          <a:ln w="19050">
            <a:solidFill>
              <a:srgbClr val="5E94D7"/>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15" descr="A fighter jet flying through a blue sky&#10;&#10;Description automatically generated">
            <a:extLst>
              <a:ext uri="{FF2B5EF4-FFF2-40B4-BE49-F238E27FC236}">
                <a16:creationId xmlns:a16="http://schemas.microsoft.com/office/drawing/2014/main" id="{8C0545E2-AA4E-44CD-B3C2-BE785BFE88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53881" y="3508252"/>
            <a:ext cx="1635188" cy="1462833"/>
          </a:xfrm>
          <a:prstGeom prst="rect">
            <a:avLst/>
          </a:prstGeom>
          <a:noFill/>
          <a:ln w="19050">
            <a:solidFill>
              <a:srgbClr val="5E94D7"/>
            </a:solidFill>
            <a:miter lim="800000"/>
            <a:headEnd/>
            <a:tailEnd/>
          </a:ln>
          <a:extLst>
            <a:ext uri="{909E8E84-426E-40DD-AFC4-6F175D3DCCD1}">
              <a14:hiddenFill xmlns:a14="http://schemas.microsoft.com/office/drawing/2010/main">
                <a:solidFill>
                  <a:srgbClr val="FFFFFF"/>
                </a:solidFill>
              </a14:hiddenFill>
            </a:ext>
          </a:extLst>
        </p:spPr>
      </p:pic>
      <p:pic>
        <p:nvPicPr>
          <p:cNvPr id="19" name="Picture 18" descr="A fighter jet flying through a blue sky&#10;&#10;Description automatically generated">
            <a:extLst>
              <a:ext uri="{FF2B5EF4-FFF2-40B4-BE49-F238E27FC236}">
                <a16:creationId xmlns:a16="http://schemas.microsoft.com/office/drawing/2014/main" id="{52C589C5-42F5-4C98-8C0D-F39BBE1FFD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53140" y="3502515"/>
            <a:ext cx="1744985" cy="1474307"/>
          </a:xfrm>
          <a:prstGeom prst="rect">
            <a:avLst/>
          </a:prstGeom>
          <a:noFill/>
          <a:ln w="19050">
            <a:solidFill>
              <a:srgbClr val="5E94D7"/>
            </a:solidFill>
            <a:miter lim="800000"/>
            <a:headEnd/>
            <a:tailEnd/>
          </a:ln>
          <a:extLst>
            <a:ext uri="{909E8E84-426E-40DD-AFC4-6F175D3DCCD1}">
              <a14:hiddenFill xmlns:a14="http://schemas.microsoft.com/office/drawing/2010/main">
                <a:solidFill>
                  <a:srgbClr val="FFFFFF"/>
                </a:solidFill>
              </a14:hiddenFill>
            </a:ext>
          </a:extLst>
        </p:spPr>
      </p:pic>
      <p:sp>
        <p:nvSpPr>
          <p:cNvPr id="20" name="Rectangle: Rounded Corners 19">
            <a:extLst>
              <a:ext uri="{FF2B5EF4-FFF2-40B4-BE49-F238E27FC236}">
                <a16:creationId xmlns:a16="http://schemas.microsoft.com/office/drawing/2014/main" id="{BEE33F0F-8FC6-4B0A-86D4-17A029A8E1F1}"/>
              </a:ext>
            </a:extLst>
          </p:cNvPr>
          <p:cNvSpPr/>
          <p:nvPr/>
        </p:nvSpPr>
        <p:spPr>
          <a:xfrm>
            <a:off x="6748272" y="3127249"/>
            <a:ext cx="3419856" cy="7955280"/>
          </a:xfrm>
          <a:prstGeom prst="roundRect">
            <a:avLst/>
          </a:prstGeom>
          <a:noFill/>
          <a:ln w="57150">
            <a:solidFill>
              <a:srgbClr val="BFE1A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Raleway Medium"/>
              <a:ea typeface="+mn-ea"/>
              <a:cs typeface="+mn-cs"/>
            </a:endParaRPr>
          </a:p>
        </p:txBody>
      </p:sp>
      <p:sp>
        <p:nvSpPr>
          <p:cNvPr id="21" name="Arrow: Up 20">
            <a:extLst>
              <a:ext uri="{FF2B5EF4-FFF2-40B4-BE49-F238E27FC236}">
                <a16:creationId xmlns:a16="http://schemas.microsoft.com/office/drawing/2014/main" id="{3C9832C3-5131-43BC-A6A5-38628EB7278A}"/>
              </a:ext>
            </a:extLst>
          </p:cNvPr>
          <p:cNvSpPr/>
          <p:nvPr/>
        </p:nvSpPr>
        <p:spPr>
          <a:xfrm>
            <a:off x="12146150" y="7922769"/>
            <a:ext cx="362842" cy="219632"/>
          </a:xfrm>
          <a:prstGeom prst="up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FF0000"/>
              </a:solidFill>
              <a:effectLst/>
              <a:uLnTx/>
              <a:uFillTx/>
              <a:latin typeface="Raleway Medium"/>
              <a:ea typeface="+mn-ea"/>
              <a:cs typeface="+mn-cs"/>
            </a:endParaRPr>
          </a:p>
        </p:txBody>
      </p:sp>
      <p:sp>
        <p:nvSpPr>
          <p:cNvPr id="23" name="Arrow: Up 22">
            <a:extLst>
              <a:ext uri="{FF2B5EF4-FFF2-40B4-BE49-F238E27FC236}">
                <a16:creationId xmlns:a16="http://schemas.microsoft.com/office/drawing/2014/main" id="{26EEB842-A269-4210-AE18-473E56219C85}"/>
              </a:ext>
            </a:extLst>
          </p:cNvPr>
          <p:cNvSpPr/>
          <p:nvPr/>
        </p:nvSpPr>
        <p:spPr>
          <a:xfrm>
            <a:off x="15513078" y="7922769"/>
            <a:ext cx="362842" cy="219632"/>
          </a:xfrm>
          <a:prstGeom prst="up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FF0000"/>
              </a:solidFill>
              <a:effectLst/>
              <a:uLnTx/>
              <a:uFillTx/>
              <a:latin typeface="Raleway Medium"/>
              <a:ea typeface="+mn-ea"/>
              <a:cs typeface="+mn-cs"/>
            </a:endParaRPr>
          </a:p>
        </p:txBody>
      </p:sp>
      <p:sp>
        <p:nvSpPr>
          <p:cNvPr id="24" name="Arrow: Up 23">
            <a:extLst>
              <a:ext uri="{FF2B5EF4-FFF2-40B4-BE49-F238E27FC236}">
                <a16:creationId xmlns:a16="http://schemas.microsoft.com/office/drawing/2014/main" id="{A5BADA73-055B-4ECA-B9E0-EC0E30AE33CB}"/>
              </a:ext>
            </a:extLst>
          </p:cNvPr>
          <p:cNvSpPr/>
          <p:nvPr/>
        </p:nvSpPr>
        <p:spPr>
          <a:xfrm>
            <a:off x="19035283" y="7922769"/>
            <a:ext cx="362842" cy="219632"/>
          </a:xfrm>
          <a:prstGeom prst="up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FF0000"/>
              </a:solidFill>
              <a:effectLst/>
              <a:uLnTx/>
              <a:uFillTx/>
              <a:latin typeface="Raleway Medium"/>
              <a:ea typeface="+mn-ea"/>
              <a:cs typeface="+mn-cs"/>
            </a:endParaRPr>
          </a:p>
        </p:txBody>
      </p:sp>
      <p:sp>
        <p:nvSpPr>
          <p:cNvPr id="25" name="TextBox 24">
            <a:extLst>
              <a:ext uri="{FF2B5EF4-FFF2-40B4-BE49-F238E27FC236}">
                <a16:creationId xmlns:a16="http://schemas.microsoft.com/office/drawing/2014/main" id="{10BCA8E5-7D18-406A-8F2B-BB3CC67CCB57}"/>
              </a:ext>
            </a:extLst>
          </p:cNvPr>
          <p:cNvSpPr txBox="1"/>
          <p:nvPr/>
        </p:nvSpPr>
        <p:spPr>
          <a:xfrm>
            <a:off x="21290939" y="12068460"/>
            <a:ext cx="2684630"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30000" noProof="0" dirty="0">
                <a:ln>
                  <a:noFill/>
                </a:ln>
                <a:solidFill>
                  <a:prstClr val="black">
                    <a:lumMod val="75000"/>
                    <a:lumOff val="25000"/>
                  </a:prstClr>
                </a:solidFill>
                <a:effectLst/>
                <a:uLnTx/>
                <a:uFillTx/>
                <a:latin typeface="Avenir Next" panose="020B0503020202020204" pitchFamily="34" charset="0"/>
                <a:ea typeface="Verdana" panose="020B0604030504040204" pitchFamily="34" charset="0"/>
                <a:cs typeface="+mn-cs"/>
              </a:rPr>
              <a:t>1 </a:t>
            </a:r>
            <a:r>
              <a:rPr kumimoji="0" lang="en-US" sz="1600" b="0" i="1" u="none" strike="noStrike" kern="1200" cap="none" spc="0" normalizeH="0" baseline="0" noProof="0" dirty="0">
                <a:ln>
                  <a:noFill/>
                </a:ln>
                <a:solidFill>
                  <a:prstClr val="black">
                    <a:lumMod val="75000"/>
                    <a:lumOff val="25000"/>
                  </a:prstClr>
                </a:solidFill>
                <a:effectLst/>
                <a:uLnTx/>
                <a:uFillTx/>
                <a:latin typeface="Avenir Next" panose="020B0503020202020204" pitchFamily="34" charset="0"/>
                <a:ea typeface="Verdana" panose="020B0604030504040204" pitchFamily="34" charset="0"/>
                <a:cs typeface="+mn-cs"/>
              </a:rPr>
              <a:t>Source: NBAA Jet Guide</a:t>
            </a:r>
            <a:endParaRPr kumimoji="0" lang="en-US" sz="1600" b="0" i="1" u="none" strike="noStrike" kern="1200" cap="none" spc="0" normalizeH="0" baseline="0" noProof="0" dirty="0">
              <a:ln>
                <a:noFill/>
              </a:ln>
              <a:solidFill>
                <a:prstClr val="black"/>
              </a:solidFill>
              <a:effectLst/>
              <a:uLnTx/>
              <a:uFillTx/>
              <a:latin typeface="Raleway Medium"/>
              <a:ea typeface="+mn-ea"/>
              <a:cs typeface="+mn-cs"/>
            </a:endParaRPr>
          </a:p>
        </p:txBody>
      </p:sp>
      <p:sp>
        <p:nvSpPr>
          <p:cNvPr id="22" name="Slide Number Placeholder 15">
            <a:extLst>
              <a:ext uri="{FF2B5EF4-FFF2-40B4-BE49-F238E27FC236}">
                <a16:creationId xmlns:a16="http://schemas.microsoft.com/office/drawing/2014/main" id="{FDDB7D0B-66F9-4001-946B-7644D9D3A23C}"/>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7</a:t>
            </a:fld>
            <a:endParaRPr lang="en-US" sz="3600" dirty="0">
              <a:solidFill>
                <a:schemeClr val="bg1"/>
              </a:solidFill>
            </a:endParaRPr>
          </a:p>
        </p:txBody>
      </p:sp>
      <p:grpSp>
        <p:nvGrpSpPr>
          <p:cNvPr id="30" name="Group 29">
            <a:extLst>
              <a:ext uri="{FF2B5EF4-FFF2-40B4-BE49-F238E27FC236}">
                <a16:creationId xmlns:a16="http://schemas.microsoft.com/office/drawing/2014/main" id="{5F08B344-895B-4C1C-B2B4-8C76946B2B9D}"/>
              </a:ext>
            </a:extLst>
          </p:cNvPr>
          <p:cNvGrpSpPr/>
          <p:nvPr/>
        </p:nvGrpSpPr>
        <p:grpSpPr>
          <a:xfrm>
            <a:off x="0" y="10372288"/>
            <a:ext cx="24381243" cy="3343712"/>
            <a:chOff x="0" y="10372288"/>
            <a:chExt cx="24381243" cy="3343712"/>
          </a:xfrm>
        </p:grpSpPr>
        <p:pic>
          <p:nvPicPr>
            <p:cNvPr id="31" name="Picture 30">
              <a:extLst>
                <a:ext uri="{FF2B5EF4-FFF2-40B4-BE49-F238E27FC236}">
                  <a16:creationId xmlns:a16="http://schemas.microsoft.com/office/drawing/2014/main" id="{CFFD868A-5E68-474C-8D86-EA398C5FFB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32" name="Picture 31">
              <a:extLst>
                <a:ext uri="{FF2B5EF4-FFF2-40B4-BE49-F238E27FC236}">
                  <a16:creationId xmlns:a16="http://schemas.microsoft.com/office/drawing/2014/main" id="{DF98F5F6-8155-4BEB-B628-250E727C9A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32419806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823" b="7823"/>
          <a:stretch>
            <a:fillRect/>
          </a:stretch>
        </p:blipFill>
        <p:spPr>
          <a:xfrm>
            <a:off x="0" y="0"/>
            <a:ext cx="24377650" cy="13775695"/>
          </a:xfrm>
        </p:spPr>
      </p:pic>
      <p:sp>
        <p:nvSpPr>
          <p:cNvPr id="12" name="Rectangle 11"/>
          <p:cNvSpPr/>
          <p:nvPr/>
        </p:nvSpPr>
        <p:spPr>
          <a:xfrm>
            <a:off x="0" y="4047468"/>
            <a:ext cx="24377650" cy="6683280"/>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3593" y="4807326"/>
            <a:ext cx="24381243" cy="51098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TextBox 79"/>
          <p:cNvSpPr txBox="1"/>
          <p:nvPr/>
        </p:nvSpPr>
        <p:spPr>
          <a:xfrm>
            <a:off x="3554140" y="6097564"/>
            <a:ext cx="8450522" cy="544728"/>
          </a:xfrm>
          <a:prstGeom prst="rect">
            <a:avLst/>
          </a:prstGeom>
        </p:spPr>
        <p:txBody>
          <a:bodyPr wrap="square" lIns="219419" tIns="109710" rIns="219419" bIns="109710" rtlCol="0">
            <a:spAutoFit/>
          </a:bodyPr>
          <a:lstStyle/>
          <a:p>
            <a:r>
              <a:rPr lang="en-US" sz="2100" dirty="0">
                <a:solidFill>
                  <a:schemeClr val="bg1">
                    <a:lumMod val="65000"/>
                  </a:schemeClr>
                </a:solidFill>
                <a:ea typeface="Open Sans Light" panose="020B0306030504020204" pitchFamily="34" charset="0"/>
                <a:cs typeface="Lato Light"/>
              </a:rPr>
              <a:t>Taking a Vision Jet vs a comparable light jet</a:t>
            </a:r>
          </a:p>
        </p:txBody>
      </p:sp>
      <p:sp>
        <p:nvSpPr>
          <p:cNvPr id="84" name="TextBox 83"/>
          <p:cNvSpPr txBox="1"/>
          <p:nvPr/>
        </p:nvSpPr>
        <p:spPr>
          <a:xfrm>
            <a:off x="3657017" y="8554074"/>
            <a:ext cx="8450520" cy="1191059"/>
          </a:xfrm>
          <a:prstGeom prst="rect">
            <a:avLst/>
          </a:prstGeom>
        </p:spPr>
        <p:txBody>
          <a:bodyPr wrap="square" lIns="219419" tIns="109710" rIns="219419" bIns="109710" rtlCol="0">
            <a:spAutoFit/>
          </a:bodyPr>
          <a:lstStyle/>
          <a:p>
            <a:r>
              <a:rPr lang="en-US" sz="2100" dirty="0">
                <a:solidFill>
                  <a:schemeClr val="bg1">
                    <a:lumMod val="65000"/>
                  </a:schemeClr>
                </a:solidFill>
                <a:ea typeface="Open Sans Light" panose="020B0306030504020204" pitchFamily="34" charset="0"/>
                <a:cs typeface="Lato Light"/>
              </a:rPr>
              <a:t>Other light jets burn approx. 2X fuel &gt;&gt; Phenom 300 or CJ3 each burn ~155 gallons per hour.  Those are good proxies for the competition. </a:t>
            </a:r>
          </a:p>
        </p:txBody>
      </p:sp>
      <p:sp>
        <p:nvSpPr>
          <p:cNvPr id="88" name="TextBox 87"/>
          <p:cNvSpPr txBox="1"/>
          <p:nvPr/>
        </p:nvSpPr>
        <p:spPr>
          <a:xfrm>
            <a:off x="13484233" y="5921806"/>
            <a:ext cx="8291655" cy="1191059"/>
          </a:xfrm>
          <a:prstGeom prst="rect">
            <a:avLst/>
          </a:prstGeom>
        </p:spPr>
        <p:txBody>
          <a:bodyPr wrap="square" lIns="219419" tIns="109710" rIns="219419" bIns="109710" rtlCol="0">
            <a:spAutoFit/>
          </a:bodyPr>
          <a:lstStyle/>
          <a:p>
            <a:r>
              <a:rPr lang="en-US" sz="2100" dirty="0">
                <a:solidFill>
                  <a:schemeClr val="bg1">
                    <a:lumMod val="65000"/>
                  </a:schemeClr>
                </a:solidFill>
                <a:ea typeface="Open Sans Light" panose="020B0306030504020204" pitchFamily="34" charset="0"/>
                <a:cs typeface="Lato Light"/>
              </a:rPr>
              <a:t>Williams Engine installed on the Vision Jet burns four types of Biofuel. Zero impact on fuel burn rate and maintenance characteristics of the engine.</a:t>
            </a:r>
          </a:p>
        </p:txBody>
      </p:sp>
      <p:sp>
        <p:nvSpPr>
          <p:cNvPr id="98" name="TextBox 97"/>
          <p:cNvSpPr txBox="1"/>
          <p:nvPr/>
        </p:nvSpPr>
        <p:spPr>
          <a:xfrm>
            <a:off x="13534784" y="8167707"/>
            <a:ext cx="8366571" cy="1514224"/>
          </a:xfrm>
          <a:prstGeom prst="rect">
            <a:avLst/>
          </a:prstGeom>
        </p:spPr>
        <p:txBody>
          <a:bodyPr wrap="square" lIns="219419" tIns="109710" rIns="219419" bIns="109710" rtlCol="0">
            <a:spAutoFit/>
          </a:bodyPr>
          <a:lstStyle/>
          <a:p>
            <a:r>
              <a:rPr lang="en-US" sz="2100" dirty="0">
                <a:solidFill>
                  <a:schemeClr val="bg1">
                    <a:lumMod val="65000"/>
                  </a:schemeClr>
                </a:solidFill>
                <a:ea typeface="Open Sans Light" panose="020B0306030504020204" pitchFamily="34" charset="0"/>
                <a:cs typeface="Lato Light"/>
              </a:rPr>
              <a:t>Each hour of flight we right-size to a Vision Jet saves 1,800 pounds of C02 (nearly one ton).  A standard VeriJet flight of 1.1 hours will save 1 ton of CO2 compared with most comparable light jets.</a:t>
            </a:r>
          </a:p>
        </p:txBody>
      </p:sp>
      <p:sp>
        <p:nvSpPr>
          <p:cNvPr id="79" name="Rectangle 78"/>
          <p:cNvSpPr/>
          <p:nvPr/>
        </p:nvSpPr>
        <p:spPr>
          <a:xfrm>
            <a:off x="3637166" y="5449433"/>
            <a:ext cx="7176121" cy="714005"/>
          </a:xfrm>
          <a:prstGeom prst="rect">
            <a:avLst/>
          </a:prstGeom>
        </p:spPr>
        <p:txBody>
          <a:bodyPr wrap="none" lIns="219419" tIns="109710" rIns="219419" bIns="109710">
            <a:spAutoFit/>
          </a:bodyPr>
          <a:lstStyle/>
          <a:p>
            <a:r>
              <a:rPr lang="en-US" sz="3200" u="sng" dirty="0">
                <a:solidFill>
                  <a:srgbClr val="00ACED"/>
                </a:solidFill>
                <a:ea typeface="Open Sans Light" panose="020B0306030504020204" pitchFamily="34" charset="0"/>
                <a:cs typeface="Lato Regular"/>
              </a:rPr>
              <a:t>1 TON CO2 Saved Per Flight Segment</a:t>
            </a:r>
            <a:endParaRPr lang="bg-BG" sz="3200" u="sng" dirty="0">
              <a:solidFill>
                <a:srgbClr val="00ACED"/>
              </a:solidFill>
              <a:cs typeface="Lato Regular"/>
            </a:endParaRPr>
          </a:p>
        </p:txBody>
      </p:sp>
      <p:sp>
        <p:nvSpPr>
          <p:cNvPr id="100" name="Freeform 2"/>
          <p:cNvSpPr>
            <a:spLocks noChangeArrowheads="1"/>
          </p:cNvSpPr>
          <p:nvPr/>
        </p:nvSpPr>
        <p:spPr bwMode="auto">
          <a:xfrm>
            <a:off x="2807417" y="5483742"/>
            <a:ext cx="770764" cy="770966"/>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rgbClr val="00ACED"/>
          </a:solidFill>
          <a:ln>
            <a:noFill/>
          </a:ln>
          <a:effectLst/>
        </p:spPr>
        <p:txBody>
          <a:bodyPr wrap="none" lIns="243797" tIns="121899" rIns="243797" bIns="121899" anchor="ctr"/>
          <a:lstStyle/>
          <a:p>
            <a:endParaRPr lang="en-US" sz="2800" b="1" dirty="0">
              <a:solidFill>
                <a:srgbClr val="1A658A"/>
              </a:solidFill>
            </a:endParaRPr>
          </a:p>
        </p:txBody>
      </p:sp>
      <p:sp>
        <p:nvSpPr>
          <p:cNvPr id="83" name="Rectangle 82"/>
          <p:cNvSpPr/>
          <p:nvPr/>
        </p:nvSpPr>
        <p:spPr>
          <a:xfrm>
            <a:off x="3637166" y="7945593"/>
            <a:ext cx="4365672" cy="714005"/>
          </a:xfrm>
          <a:prstGeom prst="rect">
            <a:avLst/>
          </a:prstGeom>
        </p:spPr>
        <p:txBody>
          <a:bodyPr wrap="none" lIns="219419" tIns="109710" rIns="219419" bIns="109710">
            <a:spAutoFit/>
          </a:bodyPr>
          <a:lstStyle/>
          <a:p>
            <a:r>
              <a:rPr lang="en-US" sz="3200" u="sng" dirty="0">
                <a:solidFill>
                  <a:srgbClr val="00ACED"/>
                </a:solidFill>
                <a:ea typeface="Open Sans Light" panose="020B0306030504020204" pitchFamily="34" charset="0"/>
                <a:cs typeface="Lato Regular"/>
              </a:rPr>
              <a:t>Lowest C02 Footprint</a:t>
            </a:r>
            <a:endParaRPr lang="bg-BG" sz="3200" u="sng" dirty="0">
              <a:solidFill>
                <a:srgbClr val="00ACED"/>
              </a:solidFill>
              <a:cs typeface="Lato Regular"/>
            </a:endParaRPr>
          </a:p>
        </p:txBody>
      </p:sp>
      <p:sp>
        <p:nvSpPr>
          <p:cNvPr id="87" name="Rectangle 86"/>
          <p:cNvSpPr/>
          <p:nvPr/>
        </p:nvSpPr>
        <p:spPr>
          <a:xfrm>
            <a:off x="13472236" y="5290983"/>
            <a:ext cx="1921092" cy="714005"/>
          </a:xfrm>
          <a:prstGeom prst="rect">
            <a:avLst/>
          </a:prstGeom>
        </p:spPr>
        <p:txBody>
          <a:bodyPr wrap="none" lIns="219419" tIns="109710" rIns="219419" bIns="109710">
            <a:spAutoFit/>
          </a:bodyPr>
          <a:lstStyle/>
          <a:p>
            <a:r>
              <a:rPr lang="en-US" sz="3200" u="sng" dirty="0">
                <a:solidFill>
                  <a:srgbClr val="00ACED"/>
                </a:solidFill>
                <a:ea typeface="Open Sans Light" panose="020B0306030504020204" pitchFamily="34" charset="0"/>
                <a:cs typeface="Lato Regular"/>
              </a:rPr>
              <a:t>Bio Fuel</a:t>
            </a:r>
            <a:endParaRPr lang="bg-BG" sz="3200" u="sng" dirty="0">
              <a:solidFill>
                <a:srgbClr val="00ACED"/>
              </a:solidFill>
              <a:cs typeface="Lato Regular"/>
            </a:endParaRPr>
          </a:p>
        </p:txBody>
      </p:sp>
      <p:sp>
        <p:nvSpPr>
          <p:cNvPr id="102" name="Freeform 1"/>
          <p:cNvSpPr>
            <a:spLocks noChangeArrowheads="1"/>
          </p:cNvSpPr>
          <p:nvPr/>
        </p:nvSpPr>
        <p:spPr bwMode="auto">
          <a:xfrm>
            <a:off x="12710387" y="5410171"/>
            <a:ext cx="642922" cy="643090"/>
          </a:xfrm>
          <a:custGeom>
            <a:avLst/>
            <a:gdLst>
              <a:gd name="T0" fmla="*/ 4905 w 5031"/>
              <a:gd name="T1" fmla="*/ 0 h 5031"/>
              <a:gd name="T2" fmla="*/ 4905 w 5031"/>
              <a:gd name="T3" fmla="*/ 0 h 5031"/>
              <a:gd name="T4" fmla="*/ 125 w 5031"/>
              <a:gd name="T5" fmla="*/ 0 h 5031"/>
              <a:gd name="T6" fmla="*/ 0 w 5031"/>
              <a:gd name="T7" fmla="*/ 125 h 5031"/>
              <a:gd name="T8" fmla="*/ 0 w 5031"/>
              <a:gd name="T9" fmla="*/ 4905 h 5031"/>
              <a:gd name="T10" fmla="*/ 125 w 5031"/>
              <a:gd name="T11" fmla="*/ 5030 h 5031"/>
              <a:gd name="T12" fmla="*/ 4905 w 5031"/>
              <a:gd name="T13" fmla="*/ 5030 h 5031"/>
              <a:gd name="T14" fmla="*/ 5030 w 5031"/>
              <a:gd name="T15" fmla="*/ 4905 h 5031"/>
              <a:gd name="T16" fmla="*/ 5030 w 5031"/>
              <a:gd name="T17" fmla="*/ 125 h 5031"/>
              <a:gd name="T18" fmla="*/ 4905 w 5031"/>
              <a:gd name="T19" fmla="*/ 0 h 5031"/>
              <a:gd name="T20" fmla="*/ 3687 w 5031"/>
              <a:gd name="T21" fmla="*/ 2624 h 5031"/>
              <a:gd name="T22" fmla="*/ 3687 w 5031"/>
              <a:gd name="T23" fmla="*/ 2624 h 5031"/>
              <a:gd name="T24" fmla="*/ 3624 w 5031"/>
              <a:gd name="T25" fmla="*/ 2687 h 5031"/>
              <a:gd name="T26" fmla="*/ 3562 w 5031"/>
              <a:gd name="T27" fmla="*/ 2687 h 5031"/>
              <a:gd name="T28" fmla="*/ 3187 w 5031"/>
              <a:gd name="T29" fmla="*/ 2313 h 5031"/>
              <a:gd name="T30" fmla="*/ 1688 w 5031"/>
              <a:gd name="T31" fmla="*/ 3812 h 5031"/>
              <a:gd name="T32" fmla="*/ 1625 w 5031"/>
              <a:gd name="T33" fmla="*/ 3843 h 5031"/>
              <a:gd name="T34" fmla="*/ 1563 w 5031"/>
              <a:gd name="T35" fmla="*/ 3812 h 5031"/>
              <a:gd name="T36" fmla="*/ 1219 w 5031"/>
              <a:gd name="T37" fmla="*/ 3468 h 5031"/>
              <a:gd name="T38" fmla="*/ 1188 w 5031"/>
              <a:gd name="T39" fmla="*/ 3405 h 5031"/>
              <a:gd name="T40" fmla="*/ 1219 w 5031"/>
              <a:gd name="T41" fmla="*/ 3343 h 5031"/>
              <a:gd name="T42" fmla="*/ 2718 w 5031"/>
              <a:gd name="T43" fmla="*/ 1844 h 5031"/>
              <a:gd name="T44" fmla="*/ 2344 w 5031"/>
              <a:gd name="T45" fmla="*/ 1469 h 5031"/>
              <a:gd name="T46" fmla="*/ 2344 w 5031"/>
              <a:gd name="T47" fmla="*/ 1406 h 5031"/>
              <a:gd name="T48" fmla="*/ 2406 w 5031"/>
              <a:gd name="T49" fmla="*/ 1344 h 5031"/>
              <a:gd name="T50" fmla="*/ 3749 w 5031"/>
              <a:gd name="T51" fmla="*/ 1188 h 5031"/>
              <a:gd name="T52" fmla="*/ 3812 w 5031"/>
              <a:gd name="T53" fmla="*/ 1219 h 5031"/>
              <a:gd name="T54" fmla="*/ 3843 w 5031"/>
              <a:gd name="T55" fmla="*/ 1281 h 5031"/>
              <a:gd name="T56" fmla="*/ 3687 w 5031"/>
              <a:gd name="T57" fmla="*/ 2624 h 5031"/>
              <a:gd name="T58" fmla="*/ 3687 w 5031"/>
              <a:gd name="T59" fmla="*/ 2624 h 5031"/>
              <a:gd name="T60" fmla="*/ 3687 w 5031"/>
              <a:gd name="T61" fmla="*/ 2624 h 5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rgbClr val="00ACED"/>
          </a:solidFill>
          <a:ln>
            <a:noFill/>
          </a:ln>
          <a:effectLst/>
        </p:spPr>
        <p:txBody>
          <a:bodyPr wrap="none" lIns="243797" tIns="121899" rIns="243797" bIns="121899" anchor="ctr"/>
          <a:lstStyle/>
          <a:p>
            <a:endParaRPr lang="en-US" sz="2800" b="1" dirty="0"/>
          </a:p>
        </p:txBody>
      </p:sp>
      <p:sp>
        <p:nvSpPr>
          <p:cNvPr id="97" name="Rectangle 96"/>
          <p:cNvSpPr/>
          <p:nvPr/>
        </p:nvSpPr>
        <p:spPr>
          <a:xfrm>
            <a:off x="13534784" y="7507463"/>
            <a:ext cx="3378222" cy="714005"/>
          </a:xfrm>
          <a:prstGeom prst="rect">
            <a:avLst/>
          </a:prstGeom>
        </p:spPr>
        <p:txBody>
          <a:bodyPr wrap="none" lIns="219419" tIns="109710" rIns="219419" bIns="109710">
            <a:spAutoFit/>
          </a:bodyPr>
          <a:lstStyle/>
          <a:p>
            <a:r>
              <a:rPr lang="en-US" sz="3200" u="sng" dirty="0">
                <a:solidFill>
                  <a:srgbClr val="00ACED"/>
                </a:solidFill>
                <a:ea typeface="Open Sans Light" panose="020B0306030504020204" pitchFamily="34" charset="0"/>
                <a:cs typeface="Lato Regular"/>
              </a:rPr>
              <a:t>The Background</a:t>
            </a:r>
            <a:endParaRPr lang="bg-BG" sz="3200" u="sng" dirty="0">
              <a:solidFill>
                <a:srgbClr val="00ACED"/>
              </a:solidFill>
              <a:cs typeface="Lato Regular"/>
            </a:endParaRPr>
          </a:p>
        </p:txBody>
      </p:sp>
      <p:sp>
        <p:nvSpPr>
          <p:cNvPr id="103" name="Freeform 4"/>
          <p:cNvSpPr>
            <a:spLocks noChangeArrowheads="1"/>
          </p:cNvSpPr>
          <p:nvPr/>
        </p:nvSpPr>
        <p:spPr bwMode="auto">
          <a:xfrm>
            <a:off x="12759375" y="7599085"/>
            <a:ext cx="641206" cy="641374"/>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rgbClr val="00ACED"/>
          </a:solidFill>
          <a:ln>
            <a:noFill/>
          </a:ln>
          <a:effectLst/>
        </p:spPr>
        <p:txBody>
          <a:bodyPr wrap="none" lIns="243797" tIns="121899" rIns="243797" bIns="121899" anchor="ctr"/>
          <a:lstStyle/>
          <a:p>
            <a:endParaRPr lang="en-US" sz="2800" b="1" dirty="0"/>
          </a:p>
        </p:txBody>
      </p:sp>
      <p:sp>
        <p:nvSpPr>
          <p:cNvPr id="28" name="Slide Number Placeholder 15"/>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8</a:t>
            </a:fld>
            <a:endParaRPr lang="en-US" sz="3600" dirty="0">
              <a:solidFill>
                <a:schemeClr val="bg1"/>
              </a:solidFill>
            </a:endParaRPr>
          </a:p>
        </p:txBody>
      </p:sp>
      <p:pic>
        <p:nvPicPr>
          <p:cNvPr id="3" name="Graphic 2" descr="Deaf">
            <a:extLst>
              <a:ext uri="{FF2B5EF4-FFF2-40B4-BE49-F238E27FC236}">
                <a16:creationId xmlns:a16="http://schemas.microsoft.com/office/drawing/2014/main" id="{0EB5499A-694A-4152-87EC-8CFF5E6802F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81595" y="6655665"/>
            <a:ext cx="914400" cy="914400"/>
          </a:xfrm>
          <a:prstGeom prst="rect">
            <a:avLst/>
          </a:prstGeom>
        </p:spPr>
      </p:pic>
      <p:sp>
        <p:nvSpPr>
          <p:cNvPr id="23" name="Rectangle 22">
            <a:extLst>
              <a:ext uri="{FF2B5EF4-FFF2-40B4-BE49-F238E27FC236}">
                <a16:creationId xmlns:a16="http://schemas.microsoft.com/office/drawing/2014/main" id="{001A3897-5076-4AFC-A400-EFB23146DC07}"/>
              </a:ext>
            </a:extLst>
          </p:cNvPr>
          <p:cNvSpPr/>
          <p:nvPr/>
        </p:nvSpPr>
        <p:spPr>
          <a:xfrm>
            <a:off x="3637166" y="6725178"/>
            <a:ext cx="4850805" cy="714005"/>
          </a:xfrm>
          <a:prstGeom prst="rect">
            <a:avLst/>
          </a:prstGeom>
        </p:spPr>
        <p:txBody>
          <a:bodyPr wrap="none" lIns="219419" tIns="109710" rIns="219419" bIns="109710">
            <a:spAutoFit/>
          </a:bodyPr>
          <a:lstStyle/>
          <a:p>
            <a:r>
              <a:rPr lang="en-US" sz="3200" u="sng" dirty="0">
                <a:solidFill>
                  <a:srgbClr val="00ACED"/>
                </a:solidFill>
                <a:ea typeface="Open Sans Light" panose="020B0306030504020204" pitchFamily="34" charset="0"/>
                <a:cs typeface="Lato Regular"/>
              </a:rPr>
              <a:t>Radical Noise Reduction</a:t>
            </a:r>
            <a:endParaRPr lang="bg-BG" sz="3200" u="sng" dirty="0">
              <a:solidFill>
                <a:srgbClr val="00ACED"/>
              </a:solidFill>
              <a:cs typeface="Lato Regular"/>
            </a:endParaRPr>
          </a:p>
        </p:txBody>
      </p:sp>
      <p:sp>
        <p:nvSpPr>
          <p:cNvPr id="25" name="TextBox 24">
            <a:extLst>
              <a:ext uri="{FF2B5EF4-FFF2-40B4-BE49-F238E27FC236}">
                <a16:creationId xmlns:a16="http://schemas.microsoft.com/office/drawing/2014/main" id="{F3FE48BE-7F08-4046-BC29-17DBA112895F}"/>
              </a:ext>
            </a:extLst>
          </p:cNvPr>
          <p:cNvSpPr txBox="1"/>
          <p:nvPr/>
        </p:nvSpPr>
        <p:spPr>
          <a:xfrm>
            <a:off x="3647555" y="7354244"/>
            <a:ext cx="8450522" cy="544728"/>
          </a:xfrm>
          <a:prstGeom prst="rect">
            <a:avLst/>
          </a:prstGeom>
        </p:spPr>
        <p:txBody>
          <a:bodyPr wrap="square" lIns="219419" tIns="109710" rIns="219419" bIns="109710" rtlCol="0">
            <a:spAutoFit/>
          </a:bodyPr>
          <a:lstStyle/>
          <a:p>
            <a:r>
              <a:rPr lang="en-US" sz="2100" dirty="0">
                <a:solidFill>
                  <a:schemeClr val="bg1">
                    <a:lumMod val="65000"/>
                  </a:schemeClr>
                </a:solidFill>
                <a:ea typeface="Open Sans Light" panose="020B0306030504020204" pitchFamily="34" charset="0"/>
                <a:cs typeface="Lato Light"/>
              </a:rPr>
              <a:t>The V tail deflects noise up and away</a:t>
            </a:r>
          </a:p>
        </p:txBody>
      </p:sp>
      <p:pic>
        <p:nvPicPr>
          <p:cNvPr id="5" name="Graphic 4" descr="Earth globe Africa and Europe">
            <a:extLst>
              <a:ext uri="{FF2B5EF4-FFF2-40B4-BE49-F238E27FC236}">
                <a16:creationId xmlns:a16="http://schemas.microsoft.com/office/drawing/2014/main" id="{B2DBEDD5-C8A4-4A2D-B13E-0668AAB3033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715069" y="7963197"/>
            <a:ext cx="914400" cy="914400"/>
          </a:xfrm>
          <a:prstGeom prst="rect">
            <a:avLst/>
          </a:prstGeom>
        </p:spPr>
      </p:pic>
      <p:sp>
        <p:nvSpPr>
          <p:cNvPr id="24" name="TextBox 23">
            <a:extLst>
              <a:ext uri="{FF2B5EF4-FFF2-40B4-BE49-F238E27FC236}">
                <a16:creationId xmlns:a16="http://schemas.microsoft.com/office/drawing/2014/main" id="{D4517D39-CE9A-4850-BDD6-E476B34B7E78}"/>
              </a:ext>
            </a:extLst>
          </p:cNvPr>
          <p:cNvSpPr txBox="1"/>
          <p:nvPr/>
        </p:nvSpPr>
        <p:spPr>
          <a:xfrm>
            <a:off x="1760502" y="716382"/>
            <a:ext cx="21959034" cy="1938974"/>
          </a:xfrm>
          <a:prstGeom prst="rect">
            <a:avLst/>
          </a:prstGeom>
          <a:noFill/>
          <a:ln>
            <a:noFill/>
          </a:ln>
        </p:spPr>
        <p:txBody>
          <a:bodyPr wrap="square" lIns="91422" tIns="45711" rIns="91422" bIns="45711" rtlCol="0">
            <a:spAutoFit/>
          </a:bodyPr>
          <a:lstStyle/>
          <a:p>
            <a:pPr lvl="0"/>
            <a:r>
              <a:rPr lang="en-US" sz="6000" dirty="0">
                <a:ln>
                  <a:solidFill>
                    <a:schemeClr val="bg1"/>
                  </a:solidFill>
                </a:ln>
                <a:solidFill>
                  <a:schemeClr val="bg1"/>
                </a:solidFill>
                <a:ea typeface="Open Sans Extrabold" panose="020B0906030804020204" pitchFamily="34" charset="0"/>
                <a:cs typeface="Open Sans Extrabold" panose="020B0906030804020204" pitchFamily="34" charset="0"/>
              </a:rPr>
              <a:t>The Vision Jet is the Most</a:t>
            </a:r>
            <a:br>
              <a:rPr lang="en-US" sz="6000" dirty="0">
                <a:ln>
                  <a:solidFill>
                    <a:schemeClr val="bg1"/>
                  </a:solidFill>
                </a:ln>
                <a:solidFill>
                  <a:schemeClr val="bg1"/>
                </a:solidFill>
                <a:ea typeface="Open Sans Extrabold" panose="020B0906030804020204" pitchFamily="34" charset="0"/>
                <a:cs typeface="Open Sans Extrabold" panose="020B0906030804020204" pitchFamily="34" charset="0"/>
              </a:rPr>
            </a:br>
            <a:r>
              <a:rPr lang="en-US" sz="6000" dirty="0">
                <a:ln>
                  <a:solidFill>
                    <a:schemeClr val="bg1"/>
                  </a:solidFill>
                </a:ln>
                <a:solidFill>
                  <a:schemeClr val="bg1"/>
                </a:solidFill>
                <a:ea typeface="Open Sans Extrabold" panose="020B0906030804020204" pitchFamily="34" charset="0"/>
                <a:cs typeface="Open Sans Extrabold" panose="020B0906030804020204" pitchFamily="34" charset="0"/>
              </a:rPr>
              <a:t>Environmentally-Friendly Business Jet</a:t>
            </a:r>
          </a:p>
        </p:txBody>
      </p:sp>
      <p:grpSp>
        <p:nvGrpSpPr>
          <p:cNvPr id="34" name="Group 33">
            <a:extLst>
              <a:ext uri="{FF2B5EF4-FFF2-40B4-BE49-F238E27FC236}">
                <a16:creationId xmlns:a16="http://schemas.microsoft.com/office/drawing/2014/main" id="{D10F162C-BD12-47F8-BA76-89281418764A}"/>
              </a:ext>
            </a:extLst>
          </p:cNvPr>
          <p:cNvGrpSpPr/>
          <p:nvPr/>
        </p:nvGrpSpPr>
        <p:grpSpPr>
          <a:xfrm>
            <a:off x="0" y="10372288"/>
            <a:ext cx="24381243" cy="3343712"/>
            <a:chOff x="0" y="10372288"/>
            <a:chExt cx="24381243" cy="3343712"/>
          </a:xfrm>
        </p:grpSpPr>
        <p:pic>
          <p:nvPicPr>
            <p:cNvPr id="35" name="Picture 34">
              <a:extLst>
                <a:ext uri="{FF2B5EF4-FFF2-40B4-BE49-F238E27FC236}">
                  <a16:creationId xmlns:a16="http://schemas.microsoft.com/office/drawing/2014/main" id="{77CF9D6A-ADD5-4622-824F-3279BE9647D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36" name="Picture 35">
              <a:extLst>
                <a:ext uri="{FF2B5EF4-FFF2-40B4-BE49-F238E27FC236}">
                  <a16:creationId xmlns:a16="http://schemas.microsoft.com/office/drawing/2014/main" id="{C77EDFCE-DB1E-4252-8E87-DB3995CB414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Tree>
    <p:extLst>
      <p:ext uri="{BB962C8B-B14F-4D97-AF65-F5344CB8AC3E}">
        <p14:creationId xmlns:p14="http://schemas.microsoft.com/office/powerpoint/2010/main" val="20305821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6665CA8-243C-410D-85D2-1DE07B8915C9}"/>
              </a:ext>
            </a:extLst>
          </p:cNvPr>
          <p:cNvGrpSpPr/>
          <p:nvPr/>
        </p:nvGrpSpPr>
        <p:grpSpPr>
          <a:xfrm>
            <a:off x="0" y="10372288"/>
            <a:ext cx="24381243" cy="3343712"/>
            <a:chOff x="0" y="10372288"/>
            <a:chExt cx="24381243" cy="3343712"/>
          </a:xfrm>
        </p:grpSpPr>
        <p:pic>
          <p:nvPicPr>
            <p:cNvPr id="7" name="Picture 6">
              <a:extLst>
                <a:ext uri="{FF2B5EF4-FFF2-40B4-BE49-F238E27FC236}">
                  <a16:creationId xmlns:a16="http://schemas.microsoft.com/office/drawing/2014/main" id="{1487C886-B48F-45E0-A897-AFAA5225C2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372288"/>
              <a:ext cx="24381243" cy="3343712"/>
            </a:xfrm>
            <a:prstGeom prst="rect">
              <a:avLst/>
            </a:prstGeom>
          </p:spPr>
        </p:pic>
        <p:pic>
          <p:nvPicPr>
            <p:cNvPr id="8" name="Picture 7">
              <a:extLst>
                <a:ext uri="{FF2B5EF4-FFF2-40B4-BE49-F238E27FC236}">
                  <a16:creationId xmlns:a16="http://schemas.microsoft.com/office/drawing/2014/main" id="{73328437-EB03-4C06-9140-26E37D8233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6346" y="12882998"/>
              <a:ext cx="1900456" cy="698150"/>
            </a:xfrm>
            <a:prstGeom prst="rect">
              <a:avLst/>
            </a:prstGeom>
          </p:spPr>
        </p:pic>
      </p:grpSp>
      <p:sp>
        <p:nvSpPr>
          <p:cNvPr id="9" name="TextBox 8">
            <a:extLst>
              <a:ext uri="{FF2B5EF4-FFF2-40B4-BE49-F238E27FC236}">
                <a16:creationId xmlns:a16="http://schemas.microsoft.com/office/drawing/2014/main" id="{3E516C52-1DE8-4165-8121-CAA99989CEF2}"/>
              </a:ext>
            </a:extLst>
          </p:cNvPr>
          <p:cNvSpPr txBox="1"/>
          <p:nvPr/>
        </p:nvSpPr>
        <p:spPr>
          <a:xfrm>
            <a:off x="1760502" y="716382"/>
            <a:ext cx="18740345" cy="1015644"/>
          </a:xfrm>
          <a:prstGeom prst="rect">
            <a:avLst/>
          </a:prstGeom>
          <a:noFill/>
        </p:spPr>
        <p:txBody>
          <a:bodyPr wrap="square" lIns="91422" tIns="45711" rIns="91422" bIns="45711"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solidFill>
                    <a:srgbClr val="00ACED"/>
                  </a:solidFill>
                </a:ln>
                <a:solidFill>
                  <a:srgbClr val="00ACED"/>
                </a:solidFill>
                <a:effectLst/>
                <a:uLnTx/>
                <a:uFillTx/>
                <a:latin typeface="Raleway Medium"/>
                <a:ea typeface="Open Sans Extrabold" panose="020B0906030804020204" pitchFamily="34" charset="0"/>
                <a:cs typeface="Open Sans Extrabold" panose="020B0906030804020204" pitchFamily="34" charset="0"/>
              </a:rPr>
              <a:t>Short Haul Market</a:t>
            </a:r>
            <a:endParaRPr kumimoji="0" lang="id-ID" sz="6000" b="0" i="0" u="none" strike="noStrike" kern="1200" cap="none" spc="0" normalizeH="0" baseline="0" noProof="0" dirty="0">
              <a:ln>
                <a:solidFill>
                  <a:srgbClr val="00ACED"/>
                </a:solidFill>
              </a:ln>
              <a:solidFill>
                <a:srgbClr val="00ACED"/>
              </a:solidFill>
              <a:effectLst/>
              <a:uLnTx/>
              <a:uFillTx/>
              <a:latin typeface="Raleway Medium"/>
              <a:ea typeface="Open Sans Extrabold" panose="020B0906030804020204" pitchFamily="34" charset="0"/>
              <a:cs typeface="Open Sans Extrabold" panose="020B0906030804020204" pitchFamily="34" charset="0"/>
            </a:endParaRPr>
          </a:p>
        </p:txBody>
      </p:sp>
      <p:sp>
        <p:nvSpPr>
          <p:cNvPr id="31" name="Subtitle 2">
            <a:extLst>
              <a:ext uri="{FF2B5EF4-FFF2-40B4-BE49-F238E27FC236}">
                <a16:creationId xmlns:a16="http://schemas.microsoft.com/office/drawing/2014/main" id="{F868B0EE-5467-4F8E-A034-AF525AFB5498}"/>
              </a:ext>
            </a:extLst>
          </p:cNvPr>
          <p:cNvSpPr txBox="1">
            <a:spLocks/>
          </p:cNvSpPr>
          <p:nvPr/>
        </p:nvSpPr>
        <p:spPr>
          <a:xfrm>
            <a:off x="4113103" y="3236039"/>
            <a:ext cx="16151444" cy="148900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ct val="120000"/>
              </a:lnSpc>
              <a:spcBef>
                <a:spcPct val="20000"/>
              </a:spcBef>
              <a:spcAft>
                <a:spcPts val="0"/>
              </a:spcAft>
              <a:buClrTx/>
              <a:buSzTx/>
              <a:buFont typeface="Arial"/>
              <a:buNone/>
              <a:tabLst/>
              <a:defRPr/>
            </a:pPr>
            <a:r>
              <a:rPr kumimoji="0" lang="en-US" sz="3600" b="1" i="0" u="none" strike="noStrike" kern="1200" cap="none" spc="0" normalizeH="0" baseline="0" noProof="0" dirty="0">
                <a:ln>
                  <a:noFill/>
                </a:ln>
                <a:solidFill>
                  <a:prstClr val="white">
                    <a:lumMod val="65000"/>
                  </a:prstClr>
                </a:solidFill>
                <a:effectLst/>
                <a:uLnTx/>
                <a:uFillTx/>
                <a:latin typeface="Raleway Medium"/>
                <a:ea typeface="+mn-ea"/>
                <a:cs typeface="Lato Light"/>
              </a:rPr>
              <a:t>Short Haul private charter travel market represents a $7.5 Billion</a:t>
            </a:r>
            <a:r>
              <a:rPr kumimoji="0" lang="en-US" sz="3600" b="1" i="0" u="none" strike="noStrike" kern="1200" cap="none" spc="0" normalizeH="0" baseline="30000" noProof="0" dirty="0">
                <a:ln>
                  <a:noFill/>
                </a:ln>
                <a:solidFill>
                  <a:prstClr val="white">
                    <a:lumMod val="65000"/>
                  </a:prstClr>
                </a:solidFill>
                <a:effectLst/>
                <a:uLnTx/>
                <a:uFillTx/>
                <a:latin typeface="Raleway Medium"/>
                <a:ea typeface="+mn-ea"/>
                <a:cs typeface="Lato Light"/>
              </a:rPr>
              <a:t>(1)</a:t>
            </a:r>
            <a:r>
              <a:rPr kumimoji="0" lang="en-US" sz="3600" b="1" i="0" u="none" strike="noStrike" kern="1200" cap="none" spc="0" normalizeH="0" baseline="0" noProof="0" dirty="0">
                <a:ln>
                  <a:noFill/>
                </a:ln>
                <a:solidFill>
                  <a:prstClr val="white">
                    <a:lumMod val="65000"/>
                  </a:prstClr>
                </a:solidFill>
                <a:effectLst/>
                <a:uLnTx/>
                <a:uFillTx/>
                <a:latin typeface="Raleway Medium"/>
                <a:ea typeface="+mn-ea"/>
                <a:cs typeface="Lato Light"/>
              </a:rPr>
              <a:t> opportunity as measured by flight hours</a:t>
            </a:r>
          </a:p>
        </p:txBody>
      </p:sp>
      <p:sp>
        <p:nvSpPr>
          <p:cNvPr id="32" name="Text Placeholder 3">
            <a:extLst>
              <a:ext uri="{FF2B5EF4-FFF2-40B4-BE49-F238E27FC236}">
                <a16:creationId xmlns:a16="http://schemas.microsoft.com/office/drawing/2014/main" id="{12FC64A6-97B1-4B6B-B3DB-039C8113BE63}"/>
              </a:ext>
            </a:extLst>
          </p:cNvPr>
          <p:cNvSpPr txBox="1">
            <a:spLocks/>
          </p:cNvSpPr>
          <p:nvPr/>
        </p:nvSpPr>
        <p:spPr>
          <a:xfrm>
            <a:off x="16229898" y="706375"/>
            <a:ext cx="4691451" cy="1646605"/>
          </a:xfrm>
          <a:prstGeom prst="rect">
            <a:avLst/>
          </a:prstGeom>
          <a:noFill/>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0700" b="0" i="0" u="none" strike="noStrike" kern="1200" cap="none" spc="0" normalizeH="0" baseline="0" noProof="0" dirty="0">
                <a:ln>
                  <a:noFill/>
                </a:ln>
                <a:solidFill>
                  <a:srgbClr val="00ACED"/>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2018</a:t>
            </a:r>
            <a:endParaRPr kumimoji="0" lang="en-GB" sz="4266" b="0" i="0" u="none" strike="noStrike" kern="1200" cap="none" spc="0" normalizeH="0" baseline="0" noProof="0" dirty="0">
              <a:ln>
                <a:noFill/>
              </a:ln>
              <a:solidFill>
                <a:srgbClr val="00ACED"/>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Text Placeholder 3">
            <a:extLst>
              <a:ext uri="{FF2B5EF4-FFF2-40B4-BE49-F238E27FC236}">
                <a16:creationId xmlns:a16="http://schemas.microsoft.com/office/drawing/2014/main" id="{84BC9C3A-D93D-4EDC-B668-EB529069FF93}"/>
              </a:ext>
            </a:extLst>
          </p:cNvPr>
          <p:cNvSpPr txBox="1">
            <a:spLocks/>
          </p:cNvSpPr>
          <p:nvPr/>
        </p:nvSpPr>
        <p:spPr>
          <a:xfrm>
            <a:off x="19343542" y="852568"/>
            <a:ext cx="4355108" cy="1354217"/>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4400" b="0" i="0" u="none" strike="noStrike" kern="1200" cap="none" spc="0" normalizeH="0" baseline="0" noProof="0" dirty="0">
                <a:ln>
                  <a:noFill/>
                </a:ln>
                <a:solidFill>
                  <a:srgbClr val="7A7B7A"/>
                </a:solidFill>
                <a:effectLst/>
                <a:uLnTx/>
                <a:uFillTx/>
                <a:latin typeface="Raleway SemiBold"/>
                <a:ea typeface="Open Sans Light" panose="020B0306030504020204" pitchFamily="34" charset="0"/>
                <a:cs typeface="Open Sans Light" panose="020B0306030504020204" pitchFamily="34" charset="0"/>
              </a:rPr>
              <a:t>Flight Hours by Aircraft Category</a:t>
            </a:r>
          </a:p>
        </p:txBody>
      </p:sp>
      <p:sp>
        <p:nvSpPr>
          <p:cNvPr id="34" name="TextBox 33">
            <a:extLst>
              <a:ext uri="{FF2B5EF4-FFF2-40B4-BE49-F238E27FC236}">
                <a16:creationId xmlns:a16="http://schemas.microsoft.com/office/drawing/2014/main" id="{FBFEBE85-20AF-42D2-9081-68059FD2C478}"/>
              </a:ext>
            </a:extLst>
          </p:cNvPr>
          <p:cNvSpPr txBox="1"/>
          <p:nvPr/>
        </p:nvSpPr>
        <p:spPr>
          <a:xfrm>
            <a:off x="19003622" y="11719767"/>
            <a:ext cx="4480615"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30000" noProof="0" dirty="0">
                <a:ln>
                  <a:noFill/>
                </a:ln>
                <a:solidFill>
                  <a:prstClr val="black">
                    <a:lumMod val="75000"/>
                    <a:lumOff val="25000"/>
                  </a:prstClr>
                </a:solidFill>
                <a:effectLst/>
                <a:uLnTx/>
                <a:uFillTx/>
                <a:latin typeface="Avenir Next" panose="020B0503020202020204" pitchFamily="34" charset="0"/>
                <a:ea typeface="Verdana" panose="020B0604030504040204" pitchFamily="34" charset="0"/>
                <a:cs typeface="+mn-cs"/>
              </a:rPr>
              <a:t>1 </a:t>
            </a:r>
            <a:r>
              <a:rPr kumimoji="0" lang="en-US" sz="1800" b="0" i="1" u="none" strike="noStrike" kern="1200" cap="none" spc="0" normalizeH="0" baseline="0" noProof="0" dirty="0">
                <a:ln>
                  <a:noFill/>
                </a:ln>
                <a:solidFill>
                  <a:prstClr val="black">
                    <a:lumMod val="75000"/>
                    <a:lumOff val="25000"/>
                  </a:prstClr>
                </a:solidFill>
                <a:effectLst/>
                <a:uLnTx/>
                <a:uFillTx/>
                <a:latin typeface="Avenir Next" panose="020B0503020202020204" pitchFamily="34" charset="0"/>
                <a:ea typeface="Verdana" panose="020B0604030504040204" pitchFamily="34" charset="0"/>
                <a:cs typeface="+mn-cs"/>
              </a:rPr>
              <a:t>Source: Argus </a:t>
            </a:r>
            <a:r>
              <a:rPr kumimoji="0" lang="en-US" sz="1800" b="0" i="1" u="none" strike="noStrike" kern="1200" cap="none" spc="0" normalizeH="0" baseline="0" noProof="0" dirty="0">
                <a:ln>
                  <a:noFill/>
                </a:ln>
                <a:solidFill>
                  <a:prstClr val="black">
                    <a:lumMod val="75000"/>
                    <a:lumOff val="25000"/>
                  </a:prstClr>
                </a:solidFill>
                <a:effectLst/>
                <a:uLnTx/>
                <a:uFillTx/>
                <a:latin typeface="Avenir Next" panose="020B0503020202020204" pitchFamily="34" charset="0"/>
                <a:ea typeface="Verdana" panose="020B0604030504040204" pitchFamily="34" charset="0"/>
                <a:cs typeface="+mn-cs"/>
                <a:hlinkClick r:id="rId4"/>
              </a:rPr>
              <a:t>2018 Business Aviation Review</a:t>
            </a:r>
            <a:endParaRPr kumimoji="0" lang="en-US" sz="1800" b="0" i="1" u="none" strike="noStrike" kern="1200" cap="none" spc="0" normalizeH="0" baseline="0" noProof="0" dirty="0">
              <a:ln>
                <a:noFill/>
              </a:ln>
              <a:solidFill>
                <a:prstClr val="black"/>
              </a:solidFill>
              <a:effectLst/>
              <a:uLnTx/>
              <a:uFillTx/>
              <a:latin typeface="Raleway Medium"/>
              <a:ea typeface="+mn-ea"/>
              <a:cs typeface="+mn-cs"/>
            </a:endParaRPr>
          </a:p>
        </p:txBody>
      </p:sp>
      <p:graphicFrame>
        <p:nvGraphicFramePr>
          <p:cNvPr id="35" name="Table 10">
            <a:extLst>
              <a:ext uri="{FF2B5EF4-FFF2-40B4-BE49-F238E27FC236}">
                <a16:creationId xmlns:a16="http://schemas.microsoft.com/office/drawing/2014/main" id="{7CF5AAA3-4164-4105-A868-02312C2625F0}"/>
              </a:ext>
            </a:extLst>
          </p:cNvPr>
          <p:cNvGraphicFramePr>
            <a:graphicFrameLocks noGrp="1"/>
          </p:cNvGraphicFramePr>
          <p:nvPr/>
        </p:nvGraphicFramePr>
        <p:xfrm>
          <a:off x="5337311" y="6235781"/>
          <a:ext cx="13437706" cy="4353348"/>
        </p:xfrm>
        <a:graphic>
          <a:graphicData uri="http://schemas.openxmlformats.org/drawingml/2006/table">
            <a:tbl>
              <a:tblPr firstRow="1" bandRow="1">
                <a:tableStyleId>{5C22544A-7EE6-4342-B048-85BDC9FD1C3A}</a:tableStyleId>
              </a:tblPr>
              <a:tblGrid>
                <a:gridCol w="6718853">
                  <a:extLst>
                    <a:ext uri="{9D8B030D-6E8A-4147-A177-3AD203B41FA5}">
                      <a16:colId xmlns:a16="http://schemas.microsoft.com/office/drawing/2014/main" val="1574157394"/>
                    </a:ext>
                  </a:extLst>
                </a:gridCol>
                <a:gridCol w="6718853">
                  <a:extLst>
                    <a:ext uri="{9D8B030D-6E8A-4147-A177-3AD203B41FA5}">
                      <a16:colId xmlns:a16="http://schemas.microsoft.com/office/drawing/2014/main" val="4097865646"/>
                    </a:ext>
                  </a:extLst>
                </a:gridCol>
              </a:tblGrid>
              <a:tr h="725558">
                <a:tc>
                  <a:txBody>
                    <a:bodyPr/>
                    <a:lstStyle/>
                    <a:p>
                      <a:r>
                        <a:rPr lang="en-US" dirty="0">
                          <a:solidFill>
                            <a:srgbClr val="7A7B7A"/>
                          </a:solidFill>
                        </a:rPr>
                        <a:t>Aircraft Category</a:t>
                      </a:r>
                    </a:p>
                  </a:txBody>
                  <a:tcPr>
                    <a:lnT w="28575" cap="flat" cmpd="sng" algn="ctr">
                      <a:solidFill>
                        <a:schemeClr val="tx2">
                          <a:lumMod val="60000"/>
                          <a:lumOff val="40000"/>
                        </a:schemeClr>
                      </a:solidFill>
                      <a:prstDash val="solid"/>
                      <a:round/>
                      <a:headEnd type="none" w="med" len="med"/>
                      <a:tailEnd type="none" w="med" len="med"/>
                    </a:lnT>
                    <a:lnB w="28575" cap="flat" cmpd="sng" algn="ctr">
                      <a:solidFill>
                        <a:schemeClr val="tx2">
                          <a:lumMod val="60000"/>
                          <a:lumOff val="40000"/>
                        </a:schemeClr>
                      </a:solidFill>
                      <a:prstDash val="solid"/>
                      <a:round/>
                      <a:headEnd type="none" w="med" len="med"/>
                      <a:tailEnd type="none" w="med" len="med"/>
                    </a:lnB>
                    <a:solidFill>
                      <a:schemeClr val="bg1"/>
                    </a:solidFill>
                  </a:tcPr>
                </a:tc>
                <a:tc>
                  <a:txBody>
                    <a:bodyPr/>
                    <a:lstStyle/>
                    <a:p>
                      <a:pPr lvl="0">
                        <a:tabLst/>
                      </a:pPr>
                      <a:r>
                        <a:rPr lang="en-US" dirty="0">
                          <a:solidFill>
                            <a:srgbClr val="7A7B7A"/>
                          </a:solidFill>
                        </a:rPr>
                        <a:t>   Flight Hours</a:t>
                      </a:r>
                    </a:p>
                  </a:txBody>
                  <a:tcPr>
                    <a:lnT w="28575" cap="flat" cmpd="sng" algn="ctr">
                      <a:solidFill>
                        <a:schemeClr val="tx2">
                          <a:lumMod val="60000"/>
                          <a:lumOff val="40000"/>
                        </a:schemeClr>
                      </a:solidFill>
                      <a:prstDash val="solid"/>
                      <a:round/>
                      <a:headEnd type="none" w="med" len="med"/>
                      <a:tailEnd type="none" w="med" len="med"/>
                    </a:lnT>
                    <a:lnB w="28575" cap="flat" cmpd="sng" algn="ctr">
                      <a:solidFill>
                        <a:schemeClr val="tx2">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035685731"/>
                  </a:ext>
                </a:extLst>
              </a:tr>
              <a:tr h="725558">
                <a:tc>
                  <a:txBody>
                    <a:bodyPr/>
                    <a:lstStyle/>
                    <a:p>
                      <a:r>
                        <a:rPr lang="en-US" dirty="0">
                          <a:solidFill>
                            <a:srgbClr val="1A658A"/>
                          </a:solidFill>
                        </a:rPr>
                        <a:t>Turboprop</a:t>
                      </a:r>
                    </a:p>
                  </a:txBody>
                  <a:tcPr>
                    <a:lnT w="28575" cap="flat" cmpd="sng" algn="ctr">
                      <a:solidFill>
                        <a:schemeClr val="tx2">
                          <a:lumMod val="60000"/>
                          <a:lumOff val="40000"/>
                        </a:schemeClr>
                      </a:solidFill>
                      <a:prstDash val="solid"/>
                      <a:round/>
                      <a:headEnd type="none" w="med" len="med"/>
                      <a:tailEnd type="none" w="med" len="med"/>
                    </a:lnT>
                    <a:solidFill>
                      <a:schemeClr val="bg1">
                        <a:lumMod val="85000"/>
                      </a:schemeClr>
                    </a:solidFill>
                  </a:tcPr>
                </a:tc>
                <a:tc>
                  <a:txBody>
                    <a:bodyPr/>
                    <a:lstStyle/>
                    <a:p>
                      <a:r>
                        <a:rPr lang="en-US" dirty="0">
                          <a:solidFill>
                            <a:srgbClr val="1A658A"/>
                          </a:solidFill>
                        </a:rPr>
                        <a:t>1,177,745</a:t>
                      </a:r>
                    </a:p>
                  </a:txBody>
                  <a:tcPr>
                    <a:lnT w="28575" cap="flat" cmpd="sng" algn="ctr">
                      <a:solidFill>
                        <a:schemeClr val="tx2">
                          <a:lumMod val="60000"/>
                          <a:lumOff val="40000"/>
                        </a:schemeClr>
                      </a:solidFill>
                      <a:prstDash val="solid"/>
                      <a:round/>
                      <a:headEnd type="none" w="med" len="med"/>
                      <a:tailEnd type="none" w="med" len="med"/>
                    </a:lnT>
                    <a:solidFill>
                      <a:schemeClr val="bg1">
                        <a:lumMod val="85000"/>
                      </a:schemeClr>
                    </a:solidFill>
                  </a:tcPr>
                </a:tc>
                <a:extLst>
                  <a:ext uri="{0D108BD9-81ED-4DB2-BD59-A6C34878D82A}">
                    <a16:rowId xmlns:a16="http://schemas.microsoft.com/office/drawing/2014/main" val="1648134018"/>
                  </a:ext>
                </a:extLst>
              </a:tr>
              <a:tr h="725558">
                <a:tc>
                  <a:txBody>
                    <a:bodyPr/>
                    <a:lstStyle/>
                    <a:p>
                      <a:r>
                        <a:rPr lang="en-US" dirty="0">
                          <a:solidFill>
                            <a:srgbClr val="1A658A"/>
                          </a:solidFill>
                        </a:rPr>
                        <a:t>Small Cabin</a:t>
                      </a:r>
                    </a:p>
                  </a:txBody>
                  <a:tcPr>
                    <a:solidFill>
                      <a:schemeClr val="bg1">
                        <a:lumMod val="85000"/>
                      </a:schemeClr>
                    </a:solidFill>
                  </a:tcPr>
                </a:tc>
                <a:tc>
                  <a:txBody>
                    <a:bodyPr/>
                    <a:lstStyle/>
                    <a:p>
                      <a:r>
                        <a:rPr lang="en-US" dirty="0">
                          <a:solidFill>
                            <a:srgbClr val="1A658A"/>
                          </a:solidFill>
                        </a:rPr>
                        <a:t>   958,550</a:t>
                      </a:r>
                    </a:p>
                  </a:txBody>
                  <a:tcPr>
                    <a:solidFill>
                      <a:schemeClr val="bg1">
                        <a:lumMod val="85000"/>
                      </a:schemeClr>
                    </a:solidFill>
                  </a:tcPr>
                </a:tc>
                <a:extLst>
                  <a:ext uri="{0D108BD9-81ED-4DB2-BD59-A6C34878D82A}">
                    <a16:rowId xmlns:a16="http://schemas.microsoft.com/office/drawing/2014/main" val="475998305"/>
                  </a:ext>
                </a:extLst>
              </a:tr>
              <a:tr h="725558">
                <a:tc>
                  <a:txBody>
                    <a:bodyPr/>
                    <a:lstStyle/>
                    <a:p>
                      <a:r>
                        <a:rPr lang="en-US" dirty="0">
                          <a:solidFill>
                            <a:srgbClr val="7A7B7A"/>
                          </a:solidFill>
                        </a:rPr>
                        <a:t>Mid-Size Cabin</a:t>
                      </a:r>
                    </a:p>
                  </a:txBody>
                  <a:tcPr>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r>
                        <a:rPr lang="en-US" dirty="0">
                          <a:solidFill>
                            <a:srgbClr val="7A7B7A"/>
                          </a:solidFill>
                        </a:rPr>
                        <a:t>1,357,116</a:t>
                      </a:r>
                    </a:p>
                  </a:txBody>
                  <a:tcPr>
                    <a:lnB w="9525" cap="flat" cmpd="sng" algn="ctr">
                      <a:solidFill>
                        <a:schemeClr val="bg1">
                          <a:lumMod val="65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2639015990"/>
                  </a:ext>
                </a:extLst>
              </a:tr>
              <a:tr h="725558">
                <a:tc>
                  <a:txBody>
                    <a:bodyPr/>
                    <a:lstStyle/>
                    <a:p>
                      <a:r>
                        <a:rPr lang="en-US" dirty="0">
                          <a:solidFill>
                            <a:srgbClr val="7A7B7A"/>
                          </a:solidFill>
                        </a:rPr>
                        <a:t>Large Cabin</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tc>
                  <a:txBody>
                    <a:bodyPr/>
                    <a:lstStyle/>
                    <a:p>
                      <a:r>
                        <a:rPr lang="en-US" dirty="0">
                          <a:solidFill>
                            <a:srgbClr val="7A7B7A"/>
                          </a:solidFill>
                        </a:rPr>
                        <a:t>   954,336</a:t>
                      </a:r>
                    </a:p>
                  </a:txBody>
                  <a:tcPr>
                    <a:lnT w="9525" cap="flat" cmpd="sng" algn="ctr">
                      <a:solidFill>
                        <a:schemeClr val="bg1">
                          <a:lumMod val="65000"/>
                        </a:schemeClr>
                      </a:solidFill>
                      <a:prstDash val="sysDot"/>
                      <a:round/>
                      <a:headEnd type="none" w="med" len="med"/>
                      <a:tailEnd type="none" w="med" len="med"/>
                    </a:lnT>
                    <a:lnB w="9525" cap="flat" cmpd="sng" algn="ctr">
                      <a:solidFill>
                        <a:schemeClr val="bg1">
                          <a:lumMod val="65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3390029601"/>
                  </a:ext>
                </a:extLst>
              </a:tr>
              <a:tr h="725558">
                <a:tc>
                  <a:txBody>
                    <a:bodyPr/>
                    <a:lstStyle/>
                    <a:p>
                      <a:r>
                        <a:rPr lang="en-US" dirty="0">
                          <a:solidFill>
                            <a:srgbClr val="7A7B7A"/>
                          </a:solidFill>
                        </a:rPr>
                        <a:t>Total</a:t>
                      </a:r>
                    </a:p>
                  </a:txBody>
                  <a:tcPr>
                    <a:lnT w="9525" cap="flat" cmpd="sng" algn="ctr">
                      <a:solidFill>
                        <a:schemeClr val="bg1">
                          <a:lumMod val="65000"/>
                        </a:schemeClr>
                      </a:solidFill>
                      <a:prstDash val="sysDot"/>
                      <a:round/>
                      <a:headEnd type="none" w="med" len="med"/>
                      <a:tailEnd type="none" w="med" len="med"/>
                    </a:lnT>
                    <a:solidFill>
                      <a:schemeClr val="bg1"/>
                    </a:solidFill>
                  </a:tcPr>
                </a:tc>
                <a:tc>
                  <a:txBody>
                    <a:bodyPr/>
                    <a:lstStyle/>
                    <a:p>
                      <a:r>
                        <a:rPr lang="en-US" dirty="0">
                          <a:solidFill>
                            <a:srgbClr val="7A7B7A"/>
                          </a:solidFill>
                        </a:rPr>
                        <a:t>4,446,747</a:t>
                      </a:r>
                    </a:p>
                  </a:txBody>
                  <a:tcPr>
                    <a:lnT w="9525" cap="flat" cmpd="sng" algn="ctr">
                      <a:solidFill>
                        <a:schemeClr val="bg1">
                          <a:lumMod val="65000"/>
                        </a:schemeClr>
                      </a:solidFill>
                      <a:prstDash val="sysDot"/>
                      <a:round/>
                      <a:headEnd type="none" w="med" len="med"/>
                      <a:tailEnd type="none" w="med" len="med"/>
                    </a:lnT>
                    <a:solidFill>
                      <a:schemeClr val="bg1"/>
                    </a:solidFill>
                  </a:tcPr>
                </a:tc>
                <a:extLst>
                  <a:ext uri="{0D108BD9-81ED-4DB2-BD59-A6C34878D82A}">
                    <a16:rowId xmlns:a16="http://schemas.microsoft.com/office/drawing/2014/main" val="3811353872"/>
                  </a:ext>
                </a:extLst>
              </a:tr>
            </a:tbl>
          </a:graphicData>
        </a:graphic>
      </p:graphicFrame>
      <p:sp>
        <p:nvSpPr>
          <p:cNvPr id="36" name="Right Brace 35">
            <a:extLst>
              <a:ext uri="{FF2B5EF4-FFF2-40B4-BE49-F238E27FC236}">
                <a16:creationId xmlns:a16="http://schemas.microsoft.com/office/drawing/2014/main" id="{A78B8857-24FE-40DA-9863-A4AA1E5FD919}"/>
              </a:ext>
            </a:extLst>
          </p:cNvPr>
          <p:cNvSpPr/>
          <p:nvPr/>
        </p:nvSpPr>
        <p:spPr>
          <a:xfrm>
            <a:off x="19027303" y="6945549"/>
            <a:ext cx="1011676" cy="120622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Raleway Medium"/>
              <a:ea typeface="+mn-ea"/>
              <a:cs typeface="+mn-cs"/>
            </a:endParaRPr>
          </a:p>
        </p:txBody>
      </p:sp>
      <p:sp>
        <p:nvSpPr>
          <p:cNvPr id="37" name="TextBox 36">
            <a:extLst>
              <a:ext uri="{FF2B5EF4-FFF2-40B4-BE49-F238E27FC236}">
                <a16:creationId xmlns:a16="http://schemas.microsoft.com/office/drawing/2014/main" id="{C6D7920D-DBD4-4B1B-A829-6E93516CFED6}"/>
              </a:ext>
            </a:extLst>
          </p:cNvPr>
          <p:cNvSpPr txBox="1"/>
          <p:nvPr/>
        </p:nvSpPr>
        <p:spPr>
          <a:xfrm>
            <a:off x="20194621" y="7237380"/>
            <a:ext cx="2303836"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lumMod val="50000"/>
                    <a:lumOff val="50000"/>
                  </a:prstClr>
                </a:solidFill>
                <a:effectLst/>
                <a:uLnTx/>
                <a:uFillTx/>
                <a:latin typeface="Raleway Medium"/>
                <a:ea typeface="+mn-ea"/>
                <a:cs typeface="+mn-cs"/>
              </a:rPr>
              <a:t>2,136,295</a:t>
            </a:r>
            <a:endParaRPr kumimoji="0" lang="en-US" sz="1800" b="0" i="0" u="none" strike="noStrike" kern="1200" cap="none" spc="0" normalizeH="0" baseline="0" noProof="0" dirty="0">
              <a:ln>
                <a:noFill/>
              </a:ln>
              <a:solidFill>
                <a:prstClr val="black">
                  <a:lumMod val="50000"/>
                  <a:lumOff val="50000"/>
                </a:prstClr>
              </a:solidFill>
              <a:effectLst/>
              <a:uLnTx/>
              <a:uFillTx/>
              <a:latin typeface="Raleway Medium"/>
              <a:ea typeface="+mn-ea"/>
              <a:cs typeface="+mn-cs"/>
            </a:endParaRPr>
          </a:p>
        </p:txBody>
      </p:sp>
      <p:pic>
        <p:nvPicPr>
          <p:cNvPr id="38" name="Picture 37">
            <a:extLst>
              <a:ext uri="{FF2B5EF4-FFF2-40B4-BE49-F238E27FC236}">
                <a16:creationId xmlns:a16="http://schemas.microsoft.com/office/drawing/2014/main" id="{80ACB31D-9644-4969-A05C-63111C38A81D}"/>
              </a:ext>
            </a:extLst>
          </p:cNvPr>
          <p:cNvPicPr>
            <a:picLocks noChangeAspect="1"/>
          </p:cNvPicPr>
          <p:nvPr/>
        </p:nvPicPr>
        <p:blipFill>
          <a:blip r:embed="rId5"/>
          <a:stretch>
            <a:fillRect/>
          </a:stretch>
        </p:blipFill>
        <p:spPr>
          <a:xfrm>
            <a:off x="8997217" y="10937628"/>
            <a:ext cx="8377308" cy="546214"/>
          </a:xfrm>
          <a:prstGeom prst="rect">
            <a:avLst/>
          </a:prstGeom>
        </p:spPr>
      </p:pic>
      <p:sp>
        <p:nvSpPr>
          <p:cNvPr id="15" name="Slide Number Placeholder 15">
            <a:extLst>
              <a:ext uri="{FF2B5EF4-FFF2-40B4-BE49-F238E27FC236}">
                <a16:creationId xmlns:a16="http://schemas.microsoft.com/office/drawing/2014/main" id="{28421D60-685A-4117-B9C5-3F218ACF8274}"/>
              </a:ext>
            </a:extLst>
          </p:cNvPr>
          <p:cNvSpPr txBox="1">
            <a:spLocks/>
          </p:cNvSpPr>
          <p:nvPr/>
        </p:nvSpPr>
        <p:spPr>
          <a:xfrm>
            <a:off x="-462577" y="511176"/>
            <a:ext cx="1675964" cy="730250"/>
          </a:xfrm>
          <a:prstGeom prst="roundRect">
            <a:avLst>
              <a:gd name="adj" fmla="val 10797"/>
            </a:avLst>
          </a:prstGeom>
          <a:solidFill>
            <a:srgbClr val="00ACED"/>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C48FCF8-25E9-4F94-BC2B-FA1B572C1FF3}" type="slidenum">
              <a:rPr lang="en-US" sz="3600" smtClean="0">
                <a:solidFill>
                  <a:schemeClr val="bg1"/>
                </a:solidFill>
              </a:rPr>
              <a:pPr algn="r"/>
              <a:t>9</a:t>
            </a:fld>
            <a:endParaRPr lang="en-US" sz="3600" dirty="0">
              <a:solidFill>
                <a:schemeClr val="bg1"/>
              </a:solidFill>
            </a:endParaRPr>
          </a:p>
        </p:txBody>
      </p:sp>
    </p:spTree>
    <p:extLst>
      <p:ext uri="{BB962C8B-B14F-4D97-AF65-F5344CB8AC3E}">
        <p14:creationId xmlns:p14="http://schemas.microsoft.com/office/powerpoint/2010/main" val="1321970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5">
      <a:majorFont>
        <a:latin typeface="Raleway SemiBold"/>
        <a:ea typeface=""/>
        <a:cs typeface=""/>
      </a:majorFont>
      <a:minorFont>
        <a:latin typeface="Raleway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14018</TotalTime>
  <Words>4673</Words>
  <Application>Microsoft Office PowerPoint</Application>
  <PresentationFormat>Custom</PresentationFormat>
  <Paragraphs>652</Paragraphs>
  <Slides>43</Slides>
  <Notes>22</Notes>
  <HiddenSlides>0</HiddenSlides>
  <MMClips>1</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0</vt:i4>
      </vt:variant>
      <vt:variant>
        <vt:lpstr>Slide Titles</vt:lpstr>
      </vt:variant>
      <vt:variant>
        <vt:i4>43</vt:i4>
      </vt:variant>
    </vt:vector>
  </HeadingPairs>
  <TitlesOfParts>
    <vt:vector size="56" baseType="lpstr">
      <vt:lpstr>Arial</vt:lpstr>
      <vt:lpstr>Avenir Next</vt:lpstr>
      <vt:lpstr>Calibri</vt:lpstr>
      <vt:lpstr>Courier New</vt:lpstr>
      <vt:lpstr>Helvetica Light</vt:lpstr>
      <vt:lpstr>Lato Light</vt:lpstr>
      <vt:lpstr>Open Sans Extrabold</vt:lpstr>
      <vt:lpstr>Open Sans Light</vt:lpstr>
      <vt:lpstr>Raleway</vt:lpstr>
      <vt:lpstr>Raleway Medium</vt:lpstr>
      <vt:lpstr>Raleway SemiBold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Momen Elshamy</dc:creator>
  <cp:lastModifiedBy>Richard Kane</cp:lastModifiedBy>
  <cp:revision>310</cp:revision>
  <cp:lastPrinted>2020-07-23T01:58:19Z</cp:lastPrinted>
  <dcterms:created xsi:type="dcterms:W3CDTF">2017-08-22T06:10:53Z</dcterms:created>
  <dcterms:modified xsi:type="dcterms:W3CDTF">2020-08-04T12:48:56Z</dcterms:modified>
</cp:coreProperties>
</file>